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058400" cy="7772400"/>
  <p:notesSz cx="10058400" cy="7772400"/>
  <p:embeddedFontLst>
    <p:embeddedFont>
      <p:font typeface="Arial" panose="020B0604020202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urier New" panose="02070309020205020404" pitchFamily="49" charset="0"/>
      <p:bold r:id="rId38"/>
    </p:embeddedFont>
    <p:embeddedFont>
      <p:font typeface="Symbol" panose="05050102010706020507" pitchFamily="18" charset="2"/>
      <p:regular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Times New Roman" panose="02020603050405020304" pitchFamily="18" charset="0"/>
      <p:regular r:id="rId42"/>
      <p:bold r:id="rId43"/>
    </p:embeddedFont>
    <p:embeddedFont>
      <p:font typeface="Wingdings" panose="05000000000000000000" pitchFamily="2" charset="2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53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 u="heavy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457200"/>
            <a:ext cx="9143999" cy="9791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1066800"/>
            <a:ext cx="8839200" cy="3695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4832" y="750061"/>
            <a:ext cx="6888734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677110"/>
            <a:ext cx="8223884" cy="4512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 u="heavy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57200" y="1768436"/>
            <a:ext cx="8493125" cy="1626870"/>
            <a:chOff x="457200" y="1768436"/>
            <a:chExt cx="8493125" cy="1626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086" y="1768436"/>
              <a:ext cx="7602242" cy="647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2415540"/>
              <a:ext cx="8492594" cy="9791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964433" y="2225294"/>
            <a:ext cx="4433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0000"/>
                </a:solidFill>
                <a:latin typeface="Tahoma"/>
                <a:cs typeface="Tahoma"/>
              </a:rPr>
              <a:t>MẢNG VÀ </a:t>
            </a: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CON</a:t>
            </a:r>
            <a:r>
              <a:rPr sz="3600" b="1" spc="-1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TRỎ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" y="3394709"/>
            <a:ext cx="9143365" cy="1958339"/>
            <a:chOff x="457200" y="3394709"/>
            <a:chExt cx="9143365" cy="195833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394709"/>
              <a:ext cx="9143237" cy="9791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4373879"/>
              <a:ext cx="9143237" cy="97917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5353050"/>
            <a:ext cx="9143237" cy="19621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583" y="751585"/>
            <a:ext cx="6301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Xóa </a:t>
            </a:r>
            <a:r>
              <a:rPr sz="3600" spc="-5" dirty="0"/>
              <a:t>một </a:t>
            </a:r>
            <a:r>
              <a:rPr sz="3600" dirty="0"/>
              <a:t>phần tử trong</a:t>
            </a:r>
            <a:r>
              <a:rPr sz="3600" spc="-100" dirty="0"/>
              <a:t> </a:t>
            </a:r>
            <a:r>
              <a:rPr sz="3600" spc="-5" dirty="0"/>
              <a:t>mảng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1928113"/>
            <a:ext cx="8071484" cy="378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4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0" dirty="0">
                <a:solidFill>
                  <a:srgbClr val="132767"/>
                </a:solidFill>
                <a:latin typeface="Arial"/>
                <a:cs typeface="Arial"/>
              </a:rPr>
              <a:t>Muốn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xóa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phần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tử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tại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vị trí k trong mảng </a:t>
            </a:r>
            <a:r>
              <a:rPr sz="2800" spc="-285" dirty="0">
                <a:solidFill>
                  <a:srgbClr val="132767"/>
                </a:solidFill>
                <a:latin typeface="Arial"/>
                <a:cs typeface="Arial"/>
              </a:rPr>
              <a:t>A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có n phần tử (0&lt;=k&lt;n), ta thực hiện giải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thuật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như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sau:</a:t>
            </a:r>
            <a:endParaRPr sz="28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670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u="heavy" spc="3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Bước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1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Dời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 phần tử của mảng A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từ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vị </a:t>
            </a:r>
            <a:r>
              <a:rPr sz="2800" spc="-95" dirty="0">
                <a:solidFill>
                  <a:srgbClr val="132767"/>
                </a:solidFill>
                <a:latin typeface="Arial"/>
                <a:cs typeface="Arial"/>
              </a:rPr>
              <a:t>trí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thứ k+1 qua trái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vị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trí.</a:t>
            </a:r>
            <a:endParaRPr sz="2800">
              <a:latin typeface="Arial"/>
              <a:cs typeface="Arial"/>
            </a:endParaRPr>
          </a:p>
          <a:p>
            <a:pPr marL="1611630" algn="just">
              <a:lnSpc>
                <a:spcPct val="100000"/>
              </a:lnSpc>
              <a:spcBef>
                <a:spcPts val="675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for (i=k; i&lt;n-1; i++) </a:t>
            </a:r>
            <a:r>
              <a:rPr sz="2800" i="1" spc="-5" dirty="0">
                <a:solidFill>
                  <a:srgbClr val="132767"/>
                </a:solidFill>
                <a:latin typeface="Arial"/>
                <a:cs typeface="Arial"/>
              </a:rPr>
              <a:t>A[i]</a:t>
            </a:r>
            <a:r>
              <a:rPr sz="2800" i="1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=A[i+1];</a:t>
            </a:r>
            <a:endParaRPr sz="2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0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u="heavy" spc="3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Bước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2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Số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phần tử của mảng sẽ giảm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bớt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1.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675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n--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304" y="782066"/>
            <a:ext cx="6895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MỘT </a:t>
            </a:r>
            <a:r>
              <a:rPr sz="3600" dirty="0">
                <a:latin typeface="Times New Roman"/>
                <a:cs typeface="Times New Roman"/>
              </a:rPr>
              <a:t>SỐ </a:t>
            </a:r>
            <a:r>
              <a:rPr sz="3600" spc="-5" dirty="0">
                <a:latin typeface="Times New Roman"/>
                <a:cs typeface="Times New Roman"/>
              </a:rPr>
              <a:t>THUẬT TOÁN CƠ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BẢN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838999"/>
            <a:ext cx="8300084" cy="456311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Sắp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xếp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nổi bọt (Bubble</a:t>
            </a:r>
            <a:r>
              <a:rPr sz="28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sort)</a:t>
            </a:r>
            <a:endParaRPr sz="28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85"/>
              </a:spcBef>
              <a:buClr>
                <a:srgbClr val="184BB2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Ý</a:t>
            </a:r>
            <a:r>
              <a:rPr sz="2400" b="1" spc="-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tưởng:</a:t>
            </a:r>
            <a:endParaRPr sz="2400">
              <a:latin typeface="Times New Roman"/>
              <a:cs typeface="Times New Roman"/>
            </a:endParaRPr>
          </a:p>
          <a:p>
            <a:pPr marL="755650" marR="5080" lvl="1" indent="-285750" algn="just">
              <a:lnSpc>
                <a:spcPct val="100000"/>
              </a:lnSpc>
              <a:spcBef>
                <a:spcPts val="660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Đi từ cuối mảng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về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đầu mảng, nếu phần tử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ở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dưới  (phía sau) nhỏ hơn phần tử đứng ngay trên (trước)  nó thì hai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phần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tử này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sẽ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được đổi chỗ cho nhau.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Kết 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quả là phần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tử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nhỏ nhất (nhẹ nhất) sẽ được đưa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lên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(trồi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lên) đầu</a:t>
            </a:r>
            <a:r>
              <a:rPr sz="28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mảng.</a:t>
            </a:r>
            <a:endParaRPr sz="2800">
              <a:latin typeface="Times New Roman"/>
              <a:cs typeface="Times New Roman"/>
            </a:endParaRPr>
          </a:p>
          <a:p>
            <a:pPr marL="755650" marR="5080" lvl="1" indent="-285750" algn="just">
              <a:lnSpc>
                <a:spcPct val="100000"/>
              </a:lnSpc>
              <a:spcBef>
                <a:spcPts val="675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Sau mỗi lần lặp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sẽ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được một phần tử trồi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lên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đúng  chỗ. Như vậy sau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n-1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lần đi thì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tất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cả các phần tử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trong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 được sắp xếp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theo thứ tự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tăng</a:t>
            </a:r>
            <a:r>
              <a:rPr sz="2800" spc="-13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dần.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304" y="782066"/>
            <a:ext cx="6895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MỘT </a:t>
            </a:r>
            <a:r>
              <a:rPr sz="3600" dirty="0">
                <a:latin typeface="Times New Roman"/>
                <a:cs typeface="Times New Roman"/>
              </a:rPr>
              <a:t>SỐ </a:t>
            </a:r>
            <a:r>
              <a:rPr sz="3600" spc="-5" dirty="0">
                <a:latin typeface="Times New Roman"/>
                <a:cs typeface="Times New Roman"/>
              </a:rPr>
              <a:t>THUẬT TOÁN CƠ</a:t>
            </a:r>
            <a:r>
              <a:rPr sz="3600" spc="-5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BẢN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437387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765772"/>
            <a:ext cx="6970395" cy="467677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Sắp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xếp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nổi bọt (Bubble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sort)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200" spc="-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32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Cài đặt thuật</a:t>
            </a:r>
            <a:r>
              <a:rPr sz="3200" b="1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toán:</a:t>
            </a:r>
            <a:endParaRPr sz="3200">
              <a:latin typeface="Times New Roman"/>
              <a:cs typeface="Times New Roman"/>
            </a:endParaRPr>
          </a:p>
          <a:p>
            <a:pPr marL="360680">
              <a:lnSpc>
                <a:spcPct val="100000"/>
              </a:lnSpc>
              <a:spcBef>
                <a:spcPts val="450"/>
              </a:spcBef>
            </a:pPr>
            <a:r>
              <a:rPr sz="2800" b="1" spc="-10" dirty="0">
                <a:solidFill>
                  <a:srgbClr val="132767"/>
                </a:solidFill>
                <a:latin typeface="Courier New"/>
                <a:cs typeface="Courier New"/>
              </a:rPr>
              <a:t>void BubbleSort(int a[], </a:t>
            </a:r>
            <a:r>
              <a:rPr sz="2800" b="1" spc="-5" dirty="0">
                <a:solidFill>
                  <a:srgbClr val="132767"/>
                </a:solidFill>
                <a:latin typeface="Courier New"/>
                <a:cs typeface="Courier New"/>
              </a:rPr>
              <a:t>int</a:t>
            </a:r>
            <a:r>
              <a:rPr sz="2800" b="1" spc="-6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132767"/>
                </a:solidFill>
                <a:latin typeface="Courier New"/>
                <a:cs typeface="Courier New"/>
              </a:rPr>
              <a:t>n)</a:t>
            </a:r>
            <a:endParaRPr sz="2800">
              <a:latin typeface="Courier New"/>
              <a:cs typeface="Courier New"/>
            </a:endParaRPr>
          </a:p>
          <a:p>
            <a:pPr marL="360680">
              <a:lnSpc>
                <a:spcPct val="100000"/>
              </a:lnSpc>
              <a:spcBef>
                <a:spcPts val="675"/>
              </a:spcBef>
            </a:pPr>
            <a:r>
              <a:rPr sz="2800" b="1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1565275" marR="76835" indent="-638810">
              <a:lnSpc>
                <a:spcPct val="120000"/>
              </a:lnSpc>
            </a:pPr>
            <a:r>
              <a:rPr sz="2800" b="1" spc="-10" dirty="0">
                <a:solidFill>
                  <a:srgbClr val="132767"/>
                </a:solidFill>
                <a:latin typeface="Courier New"/>
                <a:cs typeface="Courier New"/>
              </a:rPr>
              <a:t>for (int i=0; i&lt;n-1; i++)  for (int j=n-1; j&gt;i;</a:t>
            </a:r>
            <a:r>
              <a:rPr sz="2800" b="1" spc="-5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132767"/>
                </a:solidFill>
                <a:latin typeface="Courier New"/>
                <a:cs typeface="Courier New"/>
              </a:rPr>
              <a:t>j--)</a:t>
            </a:r>
            <a:endParaRPr sz="2800">
              <a:latin typeface="Courier New"/>
              <a:cs typeface="Courier New"/>
            </a:endParaRPr>
          </a:p>
          <a:p>
            <a:pPr marL="2204085">
              <a:lnSpc>
                <a:spcPct val="100000"/>
              </a:lnSpc>
              <a:spcBef>
                <a:spcPts val="670"/>
              </a:spcBef>
            </a:pPr>
            <a:r>
              <a:rPr sz="2800" b="1" spc="-5" dirty="0">
                <a:solidFill>
                  <a:srgbClr val="132767"/>
                </a:solidFill>
                <a:latin typeface="Courier New"/>
                <a:cs typeface="Courier New"/>
              </a:rPr>
              <a:t>if</a:t>
            </a:r>
            <a:r>
              <a:rPr sz="2800" b="1" spc="-2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132767"/>
                </a:solidFill>
                <a:latin typeface="Courier New"/>
                <a:cs typeface="Courier New"/>
              </a:rPr>
              <a:t>(a[j]&lt;a[j-1])</a:t>
            </a:r>
            <a:endParaRPr sz="2800">
              <a:latin typeface="Courier New"/>
              <a:cs typeface="Courier New"/>
            </a:endParaRPr>
          </a:p>
          <a:p>
            <a:pPr marL="2755265">
              <a:lnSpc>
                <a:spcPct val="100000"/>
              </a:lnSpc>
              <a:spcBef>
                <a:spcPts val="675"/>
              </a:spcBef>
            </a:pPr>
            <a:r>
              <a:rPr sz="2800" b="1" spc="-10" dirty="0">
                <a:solidFill>
                  <a:srgbClr val="132767"/>
                </a:solidFill>
                <a:latin typeface="Courier New"/>
                <a:cs typeface="Courier New"/>
              </a:rPr>
              <a:t>Swap(a[j],a[j-1]);</a:t>
            </a:r>
            <a:endParaRPr sz="2800">
              <a:latin typeface="Courier New"/>
              <a:cs typeface="Courier New"/>
            </a:endParaRPr>
          </a:p>
          <a:p>
            <a:pPr marL="360680">
              <a:lnSpc>
                <a:spcPct val="100000"/>
              </a:lnSpc>
              <a:spcBef>
                <a:spcPts val="670"/>
              </a:spcBef>
            </a:pPr>
            <a:r>
              <a:rPr sz="2800" b="1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0342" y="673100"/>
            <a:ext cx="63639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Sắp </a:t>
            </a:r>
            <a:r>
              <a:rPr spc="-5" dirty="0">
                <a:latin typeface="Times New Roman"/>
                <a:cs typeface="Times New Roman"/>
              </a:rPr>
              <a:t>xếp </a:t>
            </a:r>
            <a:r>
              <a:rPr dirty="0">
                <a:latin typeface="Times New Roman"/>
                <a:cs typeface="Times New Roman"/>
              </a:rPr>
              <a:t>nổi </a:t>
            </a:r>
            <a:r>
              <a:rPr spc="-5" dirty="0">
                <a:latin typeface="Times New Roman"/>
                <a:cs typeface="Times New Roman"/>
              </a:rPr>
              <a:t>bọt </a:t>
            </a:r>
            <a:r>
              <a:rPr dirty="0">
                <a:latin typeface="Times New Roman"/>
                <a:cs typeface="Times New Roman"/>
              </a:rPr>
              <a:t>(Bubble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sort)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800" y="1904999"/>
            <a:ext cx="6172200" cy="4792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784352"/>
            <a:ext cx="596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Sắp </a:t>
            </a:r>
            <a:r>
              <a:rPr sz="3600" dirty="0"/>
              <a:t>xếp nhanh (Quick</a:t>
            </a:r>
            <a:r>
              <a:rPr sz="3600" spc="-130" dirty="0"/>
              <a:t> </a:t>
            </a:r>
            <a:r>
              <a:rPr sz="3600" dirty="0"/>
              <a:t>sort)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5353050"/>
            <a:ext cx="9144000" cy="1962150"/>
          </a:xfrm>
          <a:custGeom>
            <a:avLst/>
            <a:gdLst/>
            <a:ahLst/>
            <a:cxnLst/>
            <a:rect l="l" t="t" r="r" b="b"/>
            <a:pathLst>
              <a:path w="9144000" h="196215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62150"/>
                </a:lnTo>
                <a:lnTo>
                  <a:pt x="9144000" y="196215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31" y="1775713"/>
            <a:ext cx="8605520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0" dirty="0">
                <a:solidFill>
                  <a:srgbClr val="132767"/>
                </a:solidFill>
                <a:latin typeface="Arial"/>
                <a:cs typeface="Arial"/>
              </a:rPr>
              <a:t>Thuật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toán Quicksort còn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gọi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là sắp xếp </a:t>
            </a:r>
            <a:r>
              <a:rPr sz="2800" b="1" spc="-75" dirty="0">
                <a:solidFill>
                  <a:srgbClr val="132767"/>
                </a:solidFill>
                <a:latin typeface="Arial"/>
                <a:cs typeface="Arial"/>
              </a:rPr>
              <a:t>theo 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kiểu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phân đoạn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(partition</a:t>
            </a:r>
            <a:r>
              <a:rPr sz="28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sort).</a:t>
            </a:r>
            <a:endParaRPr sz="2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800" spc="10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100" dirty="0">
                <a:solidFill>
                  <a:srgbClr val="132767"/>
                </a:solidFill>
                <a:latin typeface="Arial"/>
                <a:cs typeface="Arial"/>
              </a:rPr>
              <a:t>Ý</a:t>
            </a:r>
            <a:r>
              <a:rPr sz="2800" b="1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tưởng:</a:t>
            </a:r>
            <a:endParaRPr sz="2800">
              <a:latin typeface="Arial"/>
              <a:cs typeface="Arial"/>
            </a:endParaRPr>
          </a:p>
          <a:p>
            <a:pPr marL="755650" indent="-286385" algn="just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756285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Chọn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phần tử bất kỳ làm chốt</a:t>
            </a:r>
            <a:r>
              <a:rPr sz="28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(pivot).</a:t>
            </a:r>
            <a:endParaRPr sz="2800">
              <a:latin typeface="Arial"/>
              <a:cs typeface="Arial"/>
            </a:endParaRPr>
          </a:p>
          <a:p>
            <a:pPr marL="755650" marR="5080" indent="-286385" algn="just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Lấy các phần tử nhỏ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hơn chốt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chuyển về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phía  trước chốt, các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phần tử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lớn hơn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chốt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đẩy về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phía  sau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chốt.</a:t>
            </a:r>
            <a:endParaRPr sz="2800">
              <a:latin typeface="Arial"/>
              <a:cs typeface="Arial"/>
            </a:endParaRPr>
          </a:p>
          <a:p>
            <a:pPr marL="755650" marR="5080" indent="-285750" algn="just">
              <a:lnSpc>
                <a:spcPct val="100000"/>
              </a:lnSpc>
              <a:spcBef>
                <a:spcPts val="675"/>
              </a:spcBef>
              <a:buClr>
                <a:srgbClr val="22A2E2"/>
              </a:buClr>
              <a:buFont typeface="Wingdings"/>
              <a:buChar char=""/>
              <a:tabLst>
                <a:tab pos="756285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Cuối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cùng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sẽ tạo thành hai mảng con.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Vị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trí nằm  giữa hai mảng con này chính là giá trị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chốt.</a:t>
            </a:r>
            <a:endParaRPr sz="2800">
              <a:latin typeface="Arial"/>
              <a:cs typeface="Arial"/>
            </a:endParaRPr>
          </a:p>
          <a:p>
            <a:pPr marL="755650" marR="5080" indent="-285750" algn="just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756285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Thực hiện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tương tự cho hai dãy con vừa tạo ra  cho đến khi dãy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được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sắp xếp hoàn</a:t>
            </a:r>
            <a:r>
              <a:rPr sz="2800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toàn.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708152"/>
            <a:ext cx="596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Sắp </a:t>
            </a:r>
            <a:r>
              <a:rPr sz="3600" dirty="0"/>
              <a:t>xếp nhanh (Quick</a:t>
            </a:r>
            <a:r>
              <a:rPr sz="3600" spc="-130" dirty="0"/>
              <a:t> </a:t>
            </a:r>
            <a:r>
              <a:rPr sz="3600" dirty="0"/>
              <a:t>sort)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57200" y="1969007"/>
            <a:ext cx="9144000" cy="1640205"/>
            <a:chOff x="457200" y="1969007"/>
            <a:chExt cx="9144000" cy="1640205"/>
          </a:xfrm>
        </p:grpSpPr>
        <p:sp>
          <p:nvSpPr>
            <p:cNvPr id="8" name="object 8"/>
            <p:cNvSpPr/>
            <p:nvPr/>
          </p:nvSpPr>
          <p:spPr>
            <a:xfrm>
              <a:off x="1511808" y="1969007"/>
              <a:ext cx="4139565" cy="447040"/>
            </a:xfrm>
            <a:custGeom>
              <a:avLst/>
              <a:gdLst/>
              <a:ahLst/>
              <a:cxnLst/>
              <a:rect l="l" t="t" r="r" b="b"/>
              <a:pathLst>
                <a:path w="4139565" h="447039">
                  <a:moveTo>
                    <a:pt x="2767584" y="344424"/>
                  </a:moveTo>
                  <a:lnTo>
                    <a:pt x="2762326" y="296684"/>
                  </a:lnTo>
                  <a:lnTo>
                    <a:pt x="2750731" y="251104"/>
                  </a:lnTo>
                  <a:lnTo>
                    <a:pt x="2733294" y="208089"/>
                  </a:lnTo>
                  <a:lnTo>
                    <a:pt x="2710510" y="168084"/>
                  </a:lnTo>
                  <a:lnTo>
                    <a:pt x="2682849" y="131521"/>
                  </a:lnTo>
                  <a:lnTo>
                    <a:pt x="2650820" y="98818"/>
                  </a:lnTo>
                  <a:lnTo>
                    <a:pt x="2614917" y="70396"/>
                  </a:lnTo>
                  <a:lnTo>
                    <a:pt x="2575598" y="46697"/>
                  </a:lnTo>
                  <a:lnTo>
                    <a:pt x="2533383" y="28143"/>
                  </a:lnTo>
                  <a:lnTo>
                    <a:pt x="2488755" y="15163"/>
                  </a:lnTo>
                  <a:lnTo>
                    <a:pt x="2442197" y="8178"/>
                  </a:lnTo>
                  <a:lnTo>
                    <a:pt x="2394204" y="7620"/>
                  </a:lnTo>
                  <a:lnTo>
                    <a:pt x="2347938" y="13017"/>
                  </a:lnTo>
                  <a:lnTo>
                    <a:pt x="2303716" y="24142"/>
                  </a:lnTo>
                  <a:lnTo>
                    <a:pt x="2261908" y="40601"/>
                  </a:lnTo>
                  <a:lnTo>
                    <a:pt x="2222893" y="62001"/>
                  </a:lnTo>
                  <a:lnTo>
                    <a:pt x="2187054" y="87922"/>
                  </a:lnTo>
                  <a:lnTo>
                    <a:pt x="2154783" y="117983"/>
                  </a:lnTo>
                  <a:lnTo>
                    <a:pt x="2126462" y="151777"/>
                  </a:lnTo>
                  <a:lnTo>
                    <a:pt x="2102459" y="188912"/>
                  </a:lnTo>
                  <a:lnTo>
                    <a:pt x="2083168" y="228968"/>
                  </a:lnTo>
                  <a:lnTo>
                    <a:pt x="2069617" y="269582"/>
                  </a:lnTo>
                  <a:lnTo>
                    <a:pt x="2064931" y="251104"/>
                  </a:lnTo>
                  <a:lnTo>
                    <a:pt x="2047494" y="208089"/>
                  </a:lnTo>
                  <a:lnTo>
                    <a:pt x="2024710" y="168084"/>
                  </a:lnTo>
                  <a:lnTo>
                    <a:pt x="1997049" y="131521"/>
                  </a:lnTo>
                  <a:lnTo>
                    <a:pt x="1965020" y="98818"/>
                  </a:lnTo>
                  <a:lnTo>
                    <a:pt x="1929117" y="70396"/>
                  </a:lnTo>
                  <a:lnTo>
                    <a:pt x="1889798" y="46697"/>
                  </a:lnTo>
                  <a:lnTo>
                    <a:pt x="1847583" y="28143"/>
                  </a:lnTo>
                  <a:lnTo>
                    <a:pt x="1802955" y="15163"/>
                  </a:lnTo>
                  <a:lnTo>
                    <a:pt x="1756397" y="8178"/>
                  </a:lnTo>
                  <a:lnTo>
                    <a:pt x="1708404" y="7620"/>
                  </a:lnTo>
                  <a:lnTo>
                    <a:pt x="1662137" y="13017"/>
                  </a:lnTo>
                  <a:lnTo>
                    <a:pt x="1617916" y="24142"/>
                  </a:lnTo>
                  <a:lnTo>
                    <a:pt x="1576108" y="40601"/>
                  </a:lnTo>
                  <a:lnTo>
                    <a:pt x="1537093" y="62001"/>
                  </a:lnTo>
                  <a:lnTo>
                    <a:pt x="1501254" y="87922"/>
                  </a:lnTo>
                  <a:lnTo>
                    <a:pt x="1468983" y="117983"/>
                  </a:lnTo>
                  <a:lnTo>
                    <a:pt x="1440662" y="151777"/>
                  </a:lnTo>
                  <a:lnTo>
                    <a:pt x="1416659" y="188912"/>
                  </a:lnTo>
                  <a:lnTo>
                    <a:pt x="1397368" y="228968"/>
                  </a:lnTo>
                  <a:lnTo>
                    <a:pt x="1383169" y="271551"/>
                  </a:lnTo>
                  <a:lnTo>
                    <a:pt x="1381823" y="278460"/>
                  </a:lnTo>
                  <a:lnTo>
                    <a:pt x="1379131" y="267868"/>
                  </a:lnTo>
                  <a:lnTo>
                    <a:pt x="1361694" y="224853"/>
                  </a:lnTo>
                  <a:lnTo>
                    <a:pt x="1338910" y="184848"/>
                  </a:lnTo>
                  <a:lnTo>
                    <a:pt x="1311249" y="148285"/>
                  </a:lnTo>
                  <a:lnTo>
                    <a:pt x="1279220" y="115582"/>
                  </a:lnTo>
                  <a:lnTo>
                    <a:pt x="1243317" y="87160"/>
                  </a:lnTo>
                  <a:lnTo>
                    <a:pt x="1203998" y="63461"/>
                  </a:lnTo>
                  <a:lnTo>
                    <a:pt x="1161783" y="44907"/>
                  </a:lnTo>
                  <a:lnTo>
                    <a:pt x="1117155" y="31927"/>
                  </a:lnTo>
                  <a:lnTo>
                    <a:pt x="1070597" y="24942"/>
                  </a:lnTo>
                  <a:lnTo>
                    <a:pt x="1022604" y="24384"/>
                  </a:lnTo>
                  <a:lnTo>
                    <a:pt x="976337" y="29781"/>
                  </a:lnTo>
                  <a:lnTo>
                    <a:pt x="932116" y="40906"/>
                  </a:lnTo>
                  <a:lnTo>
                    <a:pt x="890308" y="57365"/>
                  </a:lnTo>
                  <a:lnTo>
                    <a:pt x="851293" y="78765"/>
                  </a:lnTo>
                  <a:lnTo>
                    <a:pt x="815454" y="104686"/>
                  </a:lnTo>
                  <a:lnTo>
                    <a:pt x="783183" y="134747"/>
                  </a:lnTo>
                  <a:lnTo>
                    <a:pt x="754862" y="168541"/>
                  </a:lnTo>
                  <a:lnTo>
                    <a:pt x="730859" y="205663"/>
                  </a:lnTo>
                  <a:lnTo>
                    <a:pt x="711568" y="245732"/>
                  </a:lnTo>
                  <a:lnTo>
                    <a:pt x="699046" y="283324"/>
                  </a:lnTo>
                  <a:lnTo>
                    <a:pt x="693115" y="260108"/>
                  </a:lnTo>
                  <a:lnTo>
                    <a:pt x="675678" y="217119"/>
                  </a:lnTo>
                  <a:lnTo>
                    <a:pt x="652919" y="177165"/>
                  </a:lnTo>
                  <a:lnTo>
                    <a:pt x="625335" y="140665"/>
                  </a:lnTo>
                  <a:lnTo>
                    <a:pt x="593382" y="108051"/>
                  </a:lnTo>
                  <a:lnTo>
                    <a:pt x="557555" y="79705"/>
                  </a:lnTo>
                  <a:lnTo>
                    <a:pt x="518325" y="56070"/>
                  </a:lnTo>
                  <a:lnTo>
                    <a:pt x="476148" y="37541"/>
                  </a:lnTo>
                  <a:lnTo>
                    <a:pt x="431520" y="24549"/>
                  </a:lnTo>
                  <a:lnTo>
                    <a:pt x="384911" y="17475"/>
                  </a:lnTo>
                  <a:lnTo>
                    <a:pt x="336804" y="16764"/>
                  </a:lnTo>
                  <a:lnTo>
                    <a:pt x="290537" y="22377"/>
                  </a:lnTo>
                  <a:lnTo>
                    <a:pt x="246291" y="33667"/>
                  </a:lnTo>
                  <a:lnTo>
                    <a:pt x="204457" y="50228"/>
                  </a:lnTo>
                  <a:lnTo>
                    <a:pt x="165430" y="71691"/>
                  </a:lnTo>
                  <a:lnTo>
                    <a:pt x="129565" y="97650"/>
                  </a:lnTo>
                  <a:lnTo>
                    <a:pt x="97282" y="127723"/>
                  </a:lnTo>
                  <a:lnTo>
                    <a:pt x="68935" y="161518"/>
                  </a:lnTo>
                  <a:lnTo>
                    <a:pt x="44932" y="198640"/>
                  </a:lnTo>
                  <a:lnTo>
                    <a:pt x="25654" y="238709"/>
                  </a:lnTo>
                  <a:lnTo>
                    <a:pt x="11480" y="281317"/>
                  </a:lnTo>
                  <a:lnTo>
                    <a:pt x="2794" y="326085"/>
                  </a:lnTo>
                  <a:lnTo>
                    <a:pt x="0" y="372618"/>
                  </a:lnTo>
                  <a:lnTo>
                    <a:pt x="0" y="390906"/>
                  </a:lnTo>
                  <a:lnTo>
                    <a:pt x="6019" y="439026"/>
                  </a:lnTo>
                  <a:lnTo>
                    <a:pt x="8001" y="446532"/>
                  </a:lnTo>
                  <a:lnTo>
                    <a:pt x="25146" y="446532"/>
                  </a:lnTo>
                  <a:lnTo>
                    <a:pt x="34328" y="446532"/>
                  </a:lnTo>
                  <a:lnTo>
                    <a:pt x="31381" y="435457"/>
                  </a:lnTo>
                  <a:lnTo>
                    <a:pt x="25908" y="388620"/>
                  </a:lnTo>
                  <a:lnTo>
                    <a:pt x="25146" y="371856"/>
                  </a:lnTo>
                  <a:lnTo>
                    <a:pt x="28867" y="322973"/>
                  </a:lnTo>
                  <a:lnTo>
                    <a:pt x="39370" y="276377"/>
                  </a:lnTo>
                  <a:lnTo>
                    <a:pt x="56134" y="232562"/>
                  </a:lnTo>
                  <a:lnTo>
                    <a:pt x="78676" y="192011"/>
                  </a:lnTo>
                  <a:lnTo>
                    <a:pt x="106476" y="155257"/>
                  </a:lnTo>
                  <a:lnTo>
                    <a:pt x="139052" y="122770"/>
                  </a:lnTo>
                  <a:lnTo>
                    <a:pt x="175882" y="95046"/>
                  </a:lnTo>
                  <a:lnTo>
                    <a:pt x="216484" y="72618"/>
                  </a:lnTo>
                  <a:lnTo>
                    <a:pt x="260350" y="55943"/>
                  </a:lnTo>
                  <a:lnTo>
                    <a:pt x="306971" y="45542"/>
                  </a:lnTo>
                  <a:lnTo>
                    <a:pt x="355854" y="41910"/>
                  </a:lnTo>
                  <a:lnTo>
                    <a:pt x="404774" y="45656"/>
                  </a:lnTo>
                  <a:lnTo>
                    <a:pt x="451396" y="56159"/>
                  </a:lnTo>
                  <a:lnTo>
                    <a:pt x="495198" y="72923"/>
                  </a:lnTo>
                  <a:lnTo>
                    <a:pt x="535711" y="95440"/>
                  </a:lnTo>
                  <a:lnTo>
                    <a:pt x="572439" y="123228"/>
                  </a:lnTo>
                  <a:lnTo>
                    <a:pt x="604888" y="155790"/>
                  </a:lnTo>
                  <a:lnTo>
                    <a:pt x="632574" y="192620"/>
                  </a:lnTo>
                  <a:lnTo>
                    <a:pt x="655002" y="233210"/>
                  </a:lnTo>
                  <a:lnTo>
                    <a:pt x="671664" y="277075"/>
                  </a:lnTo>
                  <a:lnTo>
                    <a:pt x="682091" y="323710"/>
                  </a:lnTo>
                  <a:lnTo>
                    <a:pt x="685800" y="372618"/>
                  </a:lnTo>
                  <a:lnTo>
                    <a:pt x="682028" y="421538"/>
                  </a:lnTo>
                  <a:lnTo>
                    <a:pt x="676389" y="446532"/>
                  </a:lnTo>
                  <a:lnTo>
                    <a:pt x="685800" y="446532"/>
                  </a:lnTo>
                  <a:lnTo>
                    <a:pt x="691934" y="446532"/>
                  </a:lnTo>
                  <a:lnTo>
                    <a:pt x="703313" y="446532"/>
                  </a:lnTo>
                  <a:lnTo>
                    <a:pt x="710946" y="446532"/>
                  </a:lnTo>
                  <a:lnTo>
                    <a:pt x="718146" y="446532"/>
                  </a:lnTo>
                  <a:lnTo>
                    <a:pt x="717156" y="442836"/>
                  </a:lnTo>
                  <a:lnTo>
                    <a:pt x="711708" y="396240"/>
                  </a:lnTo>
                  <a:lnTo>
                    <a:pt x="710946" y="379476"/>
                  </a:lnTo>
                  <a:lnTo>
                    <a:pt x="714667" y="330492"/>
                  </a:lnTo>
                  <a:lnTo>
                    <a:pt x="725144" y="283794"/>
                  </a:lnTo>
                  <a:lnTo>
                    <a:pt x="741870" y="239903"/>
                  </a:lnTo>
                  <a:lnTo>
                    <a:pt x="764362" y="199288"/>
                  </a:lnTo>
                  <a:lnTo>
                    <a:pt x="792124" y="162483"/>
                  </a:lnTo>
                  <a:lnTo>
                    <a:pt x="824661" y="129984"/>
                  </a:lnTo>
                  <a:lnTo>
                    <a:pt x="861479" y="102273"/>
                  </a:lnTo>
                  <a:lnTo>
                    <a:pt x="902068" y="79883"/>
                  </a:lnTo>
                  <a:lnTo>
                    <a:pt x="945959" y="63284"/>
                  </a:lnTo>
                  <a:lnTo>
                    <a:pt x="992657" y="53009"/>
                  </a:lnTo>
                  <a:lnTo>
                    <a:pt x="1041654" y="49530"/>
                  </a:lnTo>
                  <a:lnTo>
                    <a:pt x="1090307" y="52959"/>
                  </a:lnTo>
                  <a:lnTo>
                    <a:pt x="1136777" y="63296"/>
                  </a:lnTo>
                  <a:lnTo>
                    <a:pt x="1180541" y="80010"/>
                  </a:lnTo>
                  <a:lnTo>
                    <a:pt x="1221092" y="102552"/>
                  </a:lnTo>
                  <a:lnTo>
                    <a:pt x="1257896" y="130416"/>
                  </a:lnTo>
                  <a:lnTo>
                    <a:pt x="1290459" y="163068"/>
                  </a:lnTo>
                  <a:lnTo>
                    <a:pt x="1318260" y="199974"/>
                  </a:lnTo>
                  <a:lnTo>
                    <a:pt x="1340789" y="240588"/>
                  </a:lnTo>
                  <a:lnTo>
                    <a:pt x="1357528" y="284403"/>
                  </a:lnTo>
                  <a:lnTo>
                    <a:pt x="1367967" y="330873"/>
                  </a:lnTo>
                  <a:lnTo>
                    <a:pt x="1371600" y="379476"/>
                  </a:lnTo>
                  <a:lnTo>
                    <a:pt x="1367866" y="428409"/>
                  </a:lnTo>
                  <a:lnTo>
                    <a:pt x="1363802" y="446532"/>
                  </a:lnTo>
                  <a:lnTo>
                    <a:pt x="1371600" y="446532"/>
                  </a:lnTo>
                  <a:lnTo>
                    <a:pt x="1382115" y="446532"/>
                  </a:lnTo>
                  <a:lnTo>
                    <a:pt x="1390103" y="446532"/>
                  </a:lnTo>
                  <a:lnTo>
                    <a:pt x="1396746" y="446532"/>
                  </a:lnTo>
                  <a:lnTo>
                    <a:pt x="1408430" y="446532"/>
                  </a:lnTo>
                  <a:lnTo>
                    <a:pt x="1402969" y="426097"/>
                  </a:lnTo>
                  <a:lnTo>
                    <a:pt x="1397508" y="379476"/>
                  </a:lnTo>
                  <a:lnTo>
                    <a:pt x="1396746" y="362712"/>
                  </a:lnTo>
                  <a:lnTo>
                    <a:pt x="1400251" y="314032"/>
                  </a:lnTo>
                  <a:lnTo>
                    <a:pt x="1410652" y="267487"/>
                  </a:lnTo>
                  <a:lnTo>
                    <a:pt x="1427416" y="223596"/>
                  </a:lnTo>
                  <a:lnTo>
                    <a:pt x="1450009" y="182918"/>
                  </a:lnTo>
                  <a:lnTo>
                    <a:pt x="1477924" y="145973"/>
                  </a:lnTo>
                  <a:lnTo>
                    <a:pt x="1510626" y="113296"/>
                  </a:lnTo>
                  <a:lnTo>
                    <a:pt x="1547583" y="85432"/>
                  </a:lnTo>
                  <a:lnTo>
                    <a:pt x="1588274" y="62915"/>
                  </a:lnTo>
                  <a:lnTo>
                    <a:pt x="1632165" y="46266"/>
                  </a:lnTo>
                  <a:lnTo>
                    <a:pt x="1678724" y="36042"/>
                  </a:lnTo>
                  <a:lnTo>
                    <a:pt x="1727454" y="32766"/>
                  </a:lnTo>
                  <a:lnTo>
                    <a:pt x="1776107" y="36195"/>
                  </a:lnTo>
                  <a:lnTo>
                    <a:pt x="1822577" y="46532"/>
                  </a:lnTo>
                  <a:lnTo>
                    <a:pt x="1866341" y="63233"/>
                  </a:lnTo>
                  <a:lnTo>
                    <a:pt x="1906892" y="85788"/>
                  </a:lnTo>
                  <a:lnTo>
                    <a:pt x="1943696" y="113652"/>
                  </a:lnTo>
                  <a:lnTo>
                    <a:pt x="1976259" y="146304"/>
                  </a:lnTo>
                  <a:lnTo>
                    <a:pt x="2004060" y="183197"/>
                  </a:lnTo>
                  <a:lnTo>
                    <a:pt x="2026589" y="223824"/>
                  </a:lnTo>
                  <a:lnTo>
                    <a:pt x="2043328" y="267639"/>
                  </a:lnTo>
                  <a:lnTo>
                    <a:pt x="2053767" y="314109"/>
                  </a:lnTo>
                  <a:lnTo>
                    <a:pt x="2057400" y="362712"/>
                  </a:lnTo>
                  <a:lnTo>
                    <a:pt x="2053894" y="411353"/>
                  </a:lnTo>
                  <a:lnTo>
                    <a:pt x="2046020" y="446532"/>
                  </a:lnTo>
                  <a:lnTo>
                    <a:pt x="2057400" y="446532"/>
                  </a:lnTo>
                  <a:lnTo>
                    <a:pt x="2067915" y="446532"/>
                  </a:lnTo>
                  <a:lnTo>
                    <a:pt x="2072436" y="446532"/>
                  </a:lnTo>
                  <a:lnTo>
                    <a:pt x="2082546" y="446532"/>
                  </a:lnTo>
                  <a:lnTo>
                    <a:pt x="2094230" y="446532"/>
                  </a:lnTo>
                  <a:lnTo>
                    <a:pt x="2088769" y="426097"/>
                  </a:lnTo>
                  <a:lnTo>
                    <a:pt x="2083308" y="379476"/>
                  </a:lnTo>
                  <a:lnTo>
                    <a:pt x="2082546" y="362712"/>
                  </a:lnTo>
                  <a:lnTo>
                    <a:pt x="2086051" y="314032"/>
                  </a:lnTo>
                  <a:lnTo>
                    <a:pt x="2096452" y="267487"/>
                  </a:lnTo>
                  <a:lnTo>
                    <a:pt x="2113216" y="223596"/>
                  </a:lnTo>
                  <a:lnTo>
                    <a:pt x="2135809" y="182918"/>
                  </a:lnTo>
                  <a:lnTo>
                    <a:pt x="2163724" y="145973"/>
                  </a:lnTo>
                  <a:lnTo>
                    <a:pt x="2196427" y="113296"/>
                  </a:lnTo>
                  <a:lnTo>
                    <a:pt x="2233384" y="85432"/>
                  </a:lnTo>
                  <a:lnTo>
                    <a:pt x="2274074" y="62915"/>
                  </a:lnTo>
                  <a:lnTo>
                    <a:pt x="2317966" y="46266"/>
                  </a:lnTo>
                  <a:lnTo>
                    <a:pt x="2364524" y="36042"/>
                  </a:lnTo>
                  <a:lnTo>
                    <a:pt x="2413254" y="32766"/>
                  </a:lnTo>
                  <a:lnTo>
                    <a:pt x="2461907" y="36195"/>
                  </a:lnTo>
                  <a:lnTo>
                    <a:pt x="2508377" y="46532"/>
                  </a:lnTo>
                  <a:lnTo>
                    <a:pt x="2552141" y="63246"/>
                  </a:lnTo>
                  <a:lnTo>
                    <a:pt x="2592692" y="85788"/>
                  </a:lnTo>
                  <a:lnTo>
                    <a:pt x="2629497" y="113652"/>
                  </a:lnTo>
                  <a:lnTo>
                    <a:pt x="2662059" y="146304"/>
                  </a:lnTo>
                  <a:lnTo>
                    <a:pt x="2689860" y="183210"/>
                  </a:lnTo>
                  <a:lnTo>
                    <a:pt x="2712389" y="223824"/>
                  </a:lnTo>
                  <a:lnTo>
                    <a:pt x="2729128" y="267639"/>
                  </a:lnTo>
                  <a:lnTo>
                    <a:pt x="2739567" y="314109"/>
                  </a:lnTo>
                  <a:lnTo>
                    <a:pt x="2743200" y="362712"/>
                  </a:lnTo>
                  <a:lnTo>
                    <a:pt x="2739694" y="411353"/>
                  </a:lnTo>
                  <a:lnTo>
                    <a:pt x="2731820" y="446532"/>
                  </a:lnTo>
                  <a:lnTo>
                    <a:pt x="2743200" y="446532"/>
                  </a:lnTo>
                  <a:lnTo>
                    <a:pt x="2758236" y="446532"/>
                  </a:lnTo>
                  <a:lnTo>
                    <a:pt x="2760307" y="439331"/>
                  </a:lnTo>
                  <a:lnTo>
                    <a:pt x="2767152" y="392684"/>
                  </a:lnTo>
                  <a:lnTo>
                    <a:pt x="2767584" y="344424"/>
                  </a:lnTo>
                  <a:close/>
                </a:path>
                <a:path w="4139565" h="447039">
                  <a:moveTo>
                    <a:pt x="4139184" y="343662"/>
                  </a:moveTo>
                  <a:lnTo>
                    <a:pt x="4133812" y="295414"/>
                  </a:lnTo>
                  <a:lnTo>
                    <a:pt x="4122305" y="249250"/>
                  </a:lnTo>
                  <a:lnTo>
                    <a:pt x="4105097" y="205613"/>
                  </a:lnTo>
                  <a:lnTo>
                    <a:pt x="4082618" y="164947"/>
                  </a:lnTo>
                  <a:lnTo>
                    <a:pt x="4055300" y="127698"/>
                  </a:lnTo>
                  <a:lnTo>
                    <a:pt x="4023601" y="94310"/>
                  </a:lnTo>
                  <a:lnTo>
                    <a:pt x="3987952" y="65239"/>
                  </a:lnTo>
                  <a:lnTo>
                    <a:pt x="3948798" y="40906"/>
                  </a:lnTo>
                  <a:lnTo>
                    <a:pt x="3906558" y="21780"/>
                  </a:lnTo>
                  <a:lnTo>
                    <a:pt x="3861689" y="8280"/>
                  </a:lnTo>
                  <a:lnTo>
                    <a:pt x="3814622" y="876"/>
                  </a:lnTo>
                  <a:lnTo>
                    <a:pt x="3765804" y="0"/>
                  </a:lnTo>
                  <a:lnTo>
                    <a:pt x="3719004" y="5842"/>
                  </a:lnTo>
                  <a:lnTo>
                    <a:pt x="3674414" y="17513"/>
                  </a:lnTo>
                  <a:lnTo>
                    <a:pt x="3632403" y="34620"/>
                  </a:lnTo>
                  <a:lnTo>
                    <a:pt x="3593325" y="56730"/>
                  </a:lnTo>
                  <a:lnTo>
                    <a:pt x="3557524" y="83413"/>
                  </a:lnTo>
                  <a:lnTo>
                    <a:pt x="3525367" y="114249"/>
                  </a:lnTo>
                  <a:lnTo>
                    <a:pt x="3497211" y="148818"/>
                  </a:lnTo>
                  <a:lnTo>
                    <a:pt x="3473412" y="186690"/>
                  </a:lnTo>
                  <a:lnTo>
                    <a:pt x="3454336" y="227431"/>
                  </a:lnTo>
                  <a:lnTo>
                    <a:pt x="3440328" y="270637"/>
                  </a:lnTo>
                  <a:lnTo>
                    <a:pt x="3431768" y="315874"/>
                  </a:lnTo>
                  <a:lnTo>
                    <a:pt x="3429000" y="362712"/>
                  </a:lnTo>
                  <a:lnTo>
                    <a:pt x="3429000" y="381762"/>
                  </a:lnTo>
                  <a:lnTo>
                    <a:pt x="3434892" y="430250"/>
                  </a:lnTo>
                  <a:lnTo>
                    <a:pt x="3439058" y="446532"/>
                  </a:lnTo>
                  <a:lnTo>
                    <a:pt x="3454146" y="446532"/>
                  </a:lnTo>
                  <a:lnTo>
                    <a:pt x="3465360" y="446532"/>
                  </a:lnTo>
                  <a:lnTo>
                    <a:pt x="3460216" y="426605"/>
                  </a:lnTo>
                  <a:lnTo>
                    <a:pt x="3454908" y="379476"/>
                  </a:lnTo>
                  <a:lnTo>
                    <a:pt x="3454146" y="362712"/>
                  </a:lnTo>
                  <a:lnTo>
                    <a:pt x="3457702" y="313397"/>
                  </a:lnTo>
                  <a:lnTo>
                    <a:pt x="3467963" y="266153"/>
                  </a:lnTo>
                  <a:lnTo>
                    <a:pt x="3484461" y="221551"/>
                  </a:lnTo>
                  <a:lnTo>
                    <a:pt x="3506724" y="180136"/>
                  </a:lnTo>
                  <a:lnTo>
                    <a:pt x="3534283" y="142443"/>
                  </a:lnTo>
                  <a:lnTo>
                    <a:pt x="3566680" y="109016"/>
                  </a:lnTo>
                  <a:lnTo>
                    <a:pt x="3603447" y="80416"/>
                  </a:lnTo>
                  <a:lnTo>
                    <a:pt x="3644112" y="57188"/>
                  </a:lnTo>
                  <a:lnTo>
                    <a:pt x="3688207" y="39865"/>
                  </a:lnTo>
                  <a:lnTo>
                    <a:pt x="3735286" y="29006"/>
                  </a:lnTo>
                  <a:lnTo>
                    <a:pt x="3784854" y="25146"/>
                  </a:lnTo>
                  <a:lnTo>
                    <a:pt x="3834307" y="29019"/>
                  </a:lnTo>
                  <a:lnTo>
                    <a:pt x="3881259" y="39916"/>
                  </a:lnTo>
                  <a:lnTo>
                    <a:pt x="3925252" y="57277"/>
                  </a:lnTo>
                  <a:lnTo>
                    <a:pt x="3965816" y="80556"/>
                  </a:lnTo>
                  <a:lnTo>
                    <a:pt x="4002494" y="109207"/>
                  </a:lnTo>
                  <a:lnTo>
                    <a:pt x="4034815" y="142659"/>
                  </a:lnTo>
                  <a:lnTo>
                    <a:pt x="4062311" y="180365"/>
                  </a:lnTo>
                  <a:lnTo>
                    <a:pt x="4084523" y="221780"/>
                  </a:lnTo>
                  <a:lnTo>
                    <a:pt x="4100982" y="266344"/>
                  </a:lnTo>
                  <a:lnTo>
                    <a:pt x="4111231" y="313512"/>
                  </a:lnTo>
                  <a:lnTo>
                    <a:pt x="4114800" y="362712"/>
                  </a:lnTo>
                  <a:lnTo>
                    <a:pt x="4111256" y="411924"/>
                  </a:lnTo>
                  <a:lnTo>
                    <a:pt x="4103738" y="446532"/>
                  </a:lnTo>
                  <a:lnTo>
                    <a:pt x="4114800" y="446532"/>
                  </a:lnTo>
                  <a:lnTo>
                    <a:pt x="4130256" y="446532"/>
                  </a:lnTo>
                  <a:lnTo>
                    <a:pt x="4132237" y="439407"/>
                  </a:lnTo>
                  <a:lnTo>
                    <a:pt x="4138892" y="392252"/>
                  </a:lnTo>
                  <a:lnTo>
                    <a:pt x="4139184" y="343662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1981199"/>
              <a:ext cx="685800" cy="434340"/>
            </a:xfrm>
            <a:custGeom>
              <a:avLst/>
              <a:gdLst/>
              <a:ahLst/>
              <a:cxnLst/>
              <a:rect l="l" t="t" r="r" b="b"/>
              <a:pathLst>
                <a:path w="685800" h="434339">
                  <a:moveTo>
                    <a:pt x="685800" y="350519"/>
                  </a:moveTo>
                  <a:lnTo>
                    <a:pt x="682676" y="302964"/>
                  </a:lnTo>
                  <a:lnTo>
                    <a:pt x="673576" y="257351"/>
                  </a:lnTo>
                  <a:lnTo>
                    <a:pt x="658903" y="214098"/>
                  </a:lnTo>
                  <a:lnTo>
                    <a:pt x="639064" y="173623"/>
                  </a:lnTo>
                  <a:lnTo>
                    <a:pt x="614461" y="136344"/>
                  </a:lnTo>
                  <a:lnTo>
                    <a:pt x="585501" y="102679"/>
                  </a:lnTo>
                  <a:lnTo>
                    <a:pt x="552588" y="73047"/>
                  </a:lnTo>
                  <a:lnTo>
                    <a:pt x="516128" y="47864"/>
                  </a:lnTo>
                  <a:lnTo>
                    <a:pt x="476523" y="27551"/>
                  </a:lnTo>
                  <a:lnTo>
                    <a:pt x="434181" y="12523"/>
                  </a:lnTo>
                  <a:lnTo>
                    <a:pt x="389505" y="3200"/>
                  </a:lnTo>
                  <a:lnTo>
                    <a:pt x="342900" y="0"/>
                  </a:lnTo>
                  <a:lnTo>
                    <a:pt x="296455" y="3200"/>
                  </a:lnTo>
                  <a:lnTo>
                    <a:pt x="251883" y="12523"/>
                  </a:lnTo>
                  <a:lnTo>
                    <a:pt x="209597" y="27551"/>
                  </a:lnTo>
                  <a:lnTo>
                    <a:pt x="170010" y="47864"/>
                  </a:lnTo>
                  <a:lnTo>
                    <a:pt x="133535" y="73047"/>
                  </a:lnTo>
                  <a:lnTo>
                    <a:pt x="100584" y="102679"/>
                  </a:lnTo>
                  <a:lnTo>
                    <a:pt x="71569" y="136344"/>
                  </a:lnTo>
                  <a:lnTo>
                    <a:pt x="46905" y="173623"/>
                  </a:lnTo>
                  <a:lnTo>
                    <a:pt x="27003" y="214098"/>
                  </a:lnTo>
                  <a:lnTo>
                    <a:pt x="12276" y="257351"/>
                  </a:lnTo>
                  <a:lnTo>
                    <a:pt x="3137" y="302964"/>
                  </a:lnTo>
                  <a:lnTo>
                    <a:pt x="0" y="350519"/>
                  </a:lnTo>
                  <a:lnTo>
                    <a:pt x="3137" y="398075"/>
                  </a:lnTo>
                  <a:lnTo>
                    <a:pt x="10403" y="434339"/>
                  </a:lnTo>
                  <a:lnTo>
                    <a:pt x="675441" y="434339"/>
                  </a:lnTo>
                  <a:lnTo>
                    <a:pt x="682676" y="398075"/>
                  </a:lnTo>
                  <a:lnTo>
                    <a:pt x="685800" y="350519"/>
                  </a:lnTo>
                  <a:close/>
                </a:path>
              </a:pathLst>
            </a:custGeom>
            <a:solidFill>
              <a:srgbClr val="81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5008" y="1969007"/>
              <a:ext cx="4139565" cy="447040"/>
            </a:xfrm>
            <a:custGeom>
              <a:avLst/>
              <a:gdLst/>
              <a:ahLst/>
              <a:cxnLst/>
              <a:rect l="l" t="t" r="r" b="b"/>
              <a:pathLst>
                <a:path w="4139565" h="447039">
                  <a:moveTo>
                    <a:pt x="710184" y="343662"/>
                  </a:moveTo>
                  <a:lnTo>
                    <a:pt x="704811" y="295414"/>
                  </a:lnTo>
                  <a:lnTo>
                    <a:pt x="693305" y="249250"/>
                  </a:lnTo>
                  <a:lnTo>
                    <a:pt x="676097" y="205613"/>
                  </a:lnTo>
                  <a:lnTo>
                    <a:pt x="653618" y="164947"/>
                  </a:lnTo>
                  <a:lnTo>
                    <a:pt x="626300" y="127698"/>
                  </a:lnTo>
                  <a:lnTo>
                    <a:pt x="594601" y="94310"/>
                  </a:lnTo>
                  <a:lnTo>
                    <a:pt x="558952" y="65239"/>
                  </a:lnTo>
                  <a:lnTo>
                    <a:pt x="519798" y="40906"/>
                  </a:lnTo>
                  <a:lnTo>
                    <a:pt x="477558" y="21780"/>
                  </a:lnTo>
                  <a:lnTo>
                    <a:pt x="432689" y="8280"/>
                  </a:lnTo>
                  <a:lnTo>
                    <a:pt x="385622" y="876"/>
                  </a:lnTo>
                  <a:lnTo>
                    <a:pt x="336804" y="0"/>
                  </a:lnTo>
                  <a:lnTo>
                    <a:pt x="290004" y="5842"/>
                  </a:lnTo>
                  <a:lnTo>
                    <a:pt x="245414" y="17513"/>
                  </a:lnTo>
                  <a:lnTo>
                    <a:pt x="203403" y="34620"/>
                  </a:lnTo>
                  <a:lnTo>
                    <a:pt x="164325" y="56730"/>
                  </a:lnTo>
                  <a:lnTo>
                    <a:pt x="128524" y="83413"/>
                  </a:lnTo>
                  <a:lnTo>
                    <a:pt x="96367" y="114249"/>
                  </a:lnTo>
                  <a:lnTo>
                    <a:pt x="68211" y="148818"/>
                  </a:lnTo>
                  <a:lnTo>
                    <a:pt x="44411" y="186690"/>
                  </a:lnTo>
                  <a:lnTo>
                    <a:pt x="25336" y="227431"/>
                  </a:lnTo>
                  <a:lnTo>
                    <a:pt x="11328" y="270637"/>
                  </a:lnTo>
                  <a:lnTo>
                    <a:pt x="2768" y="315874"/>
                  </a:lnTo>
                  <a:lnTo>
                    <a:pt x="0" y="362712"/>
                  </a:lnTo>
                  <a:lnTo>
                    <a:pt x="0" y="381762"/>
                  </a:lnTo>
                  <a:lnTo>
                    <a:pt x="5892" y="430250"/>
                  </a:lnTo>
                  <a:lnTo>
                    <a:pt x="10058" y="446532"/>
                  </a:lnTo>
                  <a:lnTo>
                    <a:pt x="25146" y="446532"/>
                  </a:lnTo>
                  <a:lnTo>
                    <a:pt x="36360" y="446532"/>
                  </a:lnTo>
                  <a:lnTo>
                    <a:pt x="31216" y="426605"/>
                  </a:lnTo>
                  <a:lnTo>
                    <a:pt x="25908" y="379476"/>
                  </a:lnTo>
                  <a:lnTo>
                    <a:pt x="25146" y="362712"/>
                  </a:lnTo>
                  <a:lnTo>
                    <a:pt x="28702" y="313397"/>
                  </a:lnTo>
                  <a:lnTo>
                    <a:pt x="38963" y="266153"/>
                  </a:lnTo>
                  <a:lnTo>
                    <a:pt x="55460" y="221551"/>
                  </a:lnTo>
                  <a:lnTo>
                    <a:pt x="77724" y="180136"/>
                  </a:lnTo>
                  <a:lnTo>
                    <a:pt x="105283" y="142443"/>
                  </a:lnTo>
                  <a:lnTo>
                    <a:pt x="137680" y="109016"/>
                  </a:lnTo>
                  <a:lnTo>
                    <a:pt x="174447" y="80416"/>
                  </a:lnTo>
                  <a:lnTo>
                    <a:pt x="215112" y="57188"/>
                  </a:lnTo>
                  <a:lnTo>
                    <a:pt x="259207" y="39865"/>
                  </a:lnTo>
                  <a:lnTo>
                    <a:pt x="306285" y="29006"/>
                  </a:lnTo>
                  <a:lnTo>
                    <a:pt x="355854" y="25146"/>
                  </a:lnTo>
                  <a:lnTo>
                    <a:pt x="405307" y="29019"/>
                  </a:lnTo>
                  <a:lnTo>
                    <a:pt x="452259" y="39916"/>
                  </a:lnTo>
                  <a:lnTo>
                    <a:pt x="496252" y="57277"/>
                  </a:lnTo>
                  <a:lnTo>
                    <a:pt x="536816" y="80556"/>
                  </a:lnTo>
                  <a:lnTo>
                    <a:pt x="573493" y="109207"/>
                  </a:lnTo>
                  <a:lnTo>
                    <a:pt x="605815" y="142659"/>
                  </a:lnTo>
                  <a:lnTo>
                    <a:pt x="633310" y="180365"/>
                  </a:lnTo>
                  <a:lnTo>
                    <a:pt x="655523" y="221780"/>
                  </a:lnTo>
                  <a:lnTo>
                    <a:pt x="671982" y="266344"/>
                  </a:lnTo>
                  <a:lnTo>
                    <a:pt x="682231" y="313512"/>
                  </a:lnTo>
                  <a:lnTo>
                    <a:pt x="685800" y="362712"/>
                  </a:lnTo>
                  <a:lnTo>
                    <a:pt x="682256" y="411924"/>
                  </a:lnTo>
                  <a:lnTo>
                    <a:pt x="674738" y="446532"/>
                  </a:lnTo>
                  <a:lnTo>
                    <a:pt x="685800" y="446532"/>
                  </a:lnTo>
                  <a:lnTo>
                    <a:pt x="701255" y="446532"/>
                  </a:lnTo>
                  <a:lnTo>
                    <a:pt x="703237" y="439407"/>
                  </a:lnTo>
                  <a:lnTo>
                    <a:pt x="709891" y="392252"/>
                  </a:lnTo>
                  <a:lnTo>
                    <a:pt x="710184" y="343662"/>
                  </a:lnTo>
                  <a:close/>
                </a:path>
                <a:path w="4139565" h="447039">
                  <a:moveTo>
                    <a:pt x="4139184" y="368046"/>
                  </a:moveTo>
                  <a:lnTo>
                    <a:pt x="4134053" y="320001"/>
                  </a:lnTo>
                  <a:lnTo>
                    <a:pt x="4122661" y="273913"/>
                  </a:lnTo>
                  <a:lnTo>
                    <a:pt x="4105452" y="230251"/>
                  </a:lnTo>
                  <a:lnTo>
                    <a:pt x="4082897" y="189484"/>
                  </a:lnTo>
                  <a:lnTo>
                    <a:pt x="4055465" y="152095"/>
                  </a:lnTo>
                  <a:lnTo>
                    <a:pt x="4023614" y="118554"/>
                  </a:lnTo>
                  <a:lnTo>
                    <a:pt x="3987812" y="89319"/>
                  </a:lnTo>
                  <a:lnTo>
                    <a:pt x="3948519" y="64871"/>
                  </a:lnTo>
                  <a:lnTo>
                    <a:pt x="3906215" y="45694"/>
                  </a:lnTo>
                  <a:lnTo>
                    <a:pt x="3861346" y="32232"/>
                  </a:lnTo>
                  <a:lnTo>
                    <a:pt x="3814381" y="24980"/>
                  </a:lnTo>
                  <a:lnTo>
                    <a:pt x="3765804" y="24384"/>
                  </a:lnTo>
                  <a:lnTo>
                    <a:pt x="3718991" y="30010"/>
                  </a:lnTo>
                  <a:lnTo>
                    <a:pt x="3674389" y="41554"/>
                  </a:lnTo>
                  <a:lnTo>
                    <a:pt x="3632352" y="58610"/>
                  </a:lnTo>
                  <a:lnTo>
                    <a:pt x="3593236" y="80708"/>
                  </a:lnTo>
                  <a:lnTo>
                    <a:pt x="3557409" y="107442"/>
                  </a:lnTo>
                  <a:lnTo>
                    <a:pt x="3525228" y="138341"/>
                  </a:lnTo>
                  <a:lnTo>
                    <a:pt x="3497059" y="172999"/>
                  </a:lnTo>
                  <a:lnTo>
                    <a:pt x="3473259" y="210959"/>
                  </a:lnTo>
                  <a:lnTo>
                    <a:pt x="3454184" y="251790"/>
                  </a:lnTo>
                  <a:lnTo>
                    <a:pt x="3442563" y="287769"/>
                  </a:lnTo>
                  <a:lnTo>
                    <a:pt x="3436683" y="264096"/>
                  </a:lnTo>
                  <a:lnTo>
                    <a:pt x="3419449" y="220433"/>
                  </a:lnTo>
                  <a:lnTo>
                    <a:pt x="3396907" y="179679"/>
                  </a:lnTo>
                  <a:lnTo>
                    <a:pt x="3369500" y="142290"/>
                  </a:lnTo>
                  <a:lnTo>
                    <a:pt x="3337699" y="108737"/>
                  </a:lnTo>
                  <a:lnTo>
                    <a:pt x="3301949" y="79527"/>
                  </a:lnTo>
                  <a:lnTo>
                    <a:pt x="3262719" y="55130"/>
                  </a:lnTo>
                  <a:lnTo>
                    <a:pt x="3220440" y="36029"/>
                  </a:lnTo>
                  <a:lnTo>
                    <a:pt x="3175597" y="22682"/>
                  </a:lnTo>
                  <a:lnTo>
                    <a:pt x="3128632" y="15595"/>
                  </a:lnTo>
                  <a:lnTo>
                    <a:pt x="3080004" y="15240"/>
                  </a:lnTo>
                  <a:lnTo>
                    <a:pt x="3033611" y="20434"/>
                  </a:lnTo>
                  <a:lnTo>
                    <a:pt x="2989237" y="31750"/>
                  </a:lnTo>
                  <a:lnTo>
                    <a:pt x="2947289" y="48729"/>
                  </a:lnTo>
                  <a:lnTo>
                    <a:pt x="2908135" y="70878"/>
                  </a:lnTo>
                  <a:lnTo>
                    <a:pt x="2872181" y="97726"/>
                  </a:lnTo>
                  <a:lnTo>
                    <a:pt x="2839809" y="128803"/>
                  </a:lnTo>
                  <a:lnTo>
                    <a:pt x="2811437" y="163626"/>
                  </a:lnTo>
                  <a:lnTo>
                    <a:pt x="2787446" y="201714"/>
                  </a:lnTo>
                  <a:lnTo>
                    <a:pt x="2768231" y="242595"/>
                  </a:lnTo>
                  <a:lnTo>
                    <a:pt x="2755366" y="282168"/>
                  </a:lnTo>
                  <a:lnTo>
                    <a:pt x="2750883" y="264096"/>
                  </a:lnTo>
                  <a:lnTo>
                    <a:pt x="2733649" y="220433"/>
                  </a:lnTo>
                  <a:lnTo>
                    <a:pt x="2711107" y="179679"/>
                  </a:lnTo>
                  <a:lnTo>
                    <a:pt x="2683700" y="142290"/>
                  </a:lnTo>
                  <a:lnTo>
                    <a:pt x="2651899" y="108737"/>
                  </a:lnTo>
                  <a:lnTo>
                    <a:pt x="2616149" y="79527"/>
                  </a:lnTo>
                  <a:lnTo>
                    <a:pt x="2576919" y="55130"/>
                  </a:lnTo>
                  <a:lnTo>
                    <a:pt x="2534640" y="36029"/>
                  </a:lnTo>
                  <a:lnTo>
                    <a:pt x="2489797" y="22682"/>
                  </a:lnTo>
                  <a:lnTo>
                    <a:pt x="2442832" y="15595"/>
                  </a:lnTo>
                  <a:lnTo>
                    <a:pt x="2394191" y="15240"/>
                  </a:lnTo>
                  <a:lnTo>
                    <a:pt x="2347811" y="20434"/>
                  </a:lnTo>
                  <a:lnTo>
                    <a:pt x="2303437" y="31750"/>
                  </a:lnTo>
                  <a:lnTo>
                    <a:pt x="2261489" y="48729"/>
                  </a:lnTo>
                  <a:lnTo>
                    <a:pt x="2222335" y="70878"/>
                  </a:lnTo>
                  <a:lnTo>
                    <a:pt x="2186381" y="97726"/>
                  </a:lnTo>
                  <a:lnTo>
                    <a:pt x="2154009" y="128803"/>
                  </a:lnTo>
                  <a:lnTo>
                    <a:pt x="2125637" y="163626"/>
                  </a:lnTo>
                  <a:lnTo>
                    <a:pt x="2101646" y="201714"/>
                  </a:lnTo>
                  <a:lnTo>
                    <a:pt x="2082431" y="242595"/>
                  </a:lnTo>
                  <a:lnTo>
                    <a:pt x="2070328" y="279819"/>
                  </a:lnTo>
                  <a:lnTo>
                    <a:pt x="2065312" y="259448"/>
                  </a:lnTo>
                  <a:lnTo>
                    <a:pt x="2048103" y="215785"/>
                  </a:lnTo>
                  <a:lnTo>
                    <a:pt x="2025535" y="175018"/>
                  </a:lnTo>
                  <a:lnTo>
                    <a:pt x="1998091" y="137617"/>
                  </a:lnTo>
                  <a:lnTo>
                    <a:pt x="1966214" y="104063"/>
                  </a:lnTo>
                  <a:lnTo>
                    <a:pt x="1930400" y="74828"/>
                  </a:lnTo>
                  <a:lnTo>
                    <a:pt x="1891093" y="50368"/>
                  </a:lnTo>
                  <a:lnTo>
                    <a:pt x="1848777" y="31178"/>
                  </a:lnTo>
                  <a:lnTo>
                    <a:pt x="1803908" y="17729"/>
                  </a:lnTo>
                  <a:lnTo>
                    <a:pt x="1756956" y="10477"/>
                  </a:lnTo>
                  <a:lnTo>
                    <a:pt x="1708404" y="9906"/>
                  </a:lnTo>
                  <a:lnTo>
                    <a:pt x="1661591" y="15468"/>
                  </a:lnTo>
                  <a:lnTo>
                    <a:pt x="1616989" y="27000"/>
                  </a:lnTo>
                  <a:lnTo>
                    <a:pt x="1574952" y="44043"/>
                  </a:lnTo>
                  <a:lnTo>
                    <a:pt x="1535836" y="66167"/>
                  </a:lnTo>
                  <a:lnTo>
                    <a:pt x="1500009" y="92913"/>
                  </a:lnTo>
                  <a:lnTo>
                    <a:pt x="1467815" y="123850"/>
                  </a:lnTo>
                  <a:lnTo>
                    <a:pt x="1439646" y="158546"/>
                  </a:lnTo>
                  <a:lnTo>
                    <a:pt x="1415846" y="196532"/>
                  </a:lnTo>
                  <a:lnTo>
                    <a:pt x="1396771" y="237375"/>
                  </a:lnTo>
                  <a:lnTo>
                    <a:pt x="1382801" y="280631"/>
                  </a:lnTo>
                  <a:lnTo>
                    <a:pt x="1374292" y="325869"/>
                  </a:lnTo>
                  <a:lnTo>
                    <a:pt x="1371600" y="372618"/>
                  </a:lnTo>
                  <a:lnTo>
                    <a:pt x="1371600" y="390906"/>
                  </a:lnTo>
                  <a:lnTo>
                    <a:pt x="1377365" y="439381"/>
                  </a:lnTo>
                  <a:lnTo>
                    <a:pt x="1379181" y="446532"/>
                  </a:lnTo>
                  <a:lnTo>
                    <a:pt x="1396746" y="446532"/>
                  </a:lnTo>
                  <a:lnTo>
                    <a:pt x="1405343" y="446532"/>
                  </a:lnTo>
                  <a:lnTo>
                    <a:pt x="1402702" y="436283"/>
                  </a:lnTo>
                  <a:lnTo>
                    <a:pt x="1397508" y="389382"/>
                  </a:lnTo>
                  <a:lnTo>
                    <a:pt x="1396746" y="371856"/>
                  </a:lnTo>
                  <a:lnTo>
                    <a:pt x="1400327" y="322643"/>
                  </a:lnTo>
                  <a:lnTo>
                    <a:pt x="1410627" y="275437"/>
                  </a:lnTo>
                  <a:lnTo>
                    <a:pt x="1427137" y="230835"/>
                  </a:lnTo>
                  <a:lnTo>
                    <a:pt x="1449412" y="189395"/>
                  </a:lnTo>
                  <a:lnTo>
                    <a:pt x="1476984" y="151663"/>
                  </a:lnTo>
                  <a:lnTo>
                    <a:pt x="1509382" y="118224"/>
                  </a:lnTo>
                  <a:lnTo>
                    <a:pt x="1546148" y="89623"/>
                  </a:lnTo>
                  <a:lnTo>
                    <a:pt x="1586801" y="66459"/>
                  </a:lnTo>
                  <a:lnTo>
                    <a:pt x="1630883" y="49250"/>
                  </a:lnTo>
                  <a:lnTo>
                    <a:pt x="1677911" y="38608"/>
                  </a:lnTo>
                  <a:lnTo>
                    <a:pt x="1727454" y="35052"/>
                  </a:lnTo>
                  <a:lnTo>
                    <a:pt x="1776590" y="38582"/>
                  </a:lnTo>
                  <a:lnTo>
                    <a:pt x="1823427" y="49339"/>
                  </a:lnTo>
                  <a:lnTo>
                    <a:pt x="1867433" y="66725"/>
                  </a:lnTo>
                  <a:lnTo>
                    <a:pt x="1908124" y="90144"/>
                  </a:lnTo>
                  <a:lnTo>
                    <a:pt x="1944979" y="118999"/>
                  </a:lnTo>
                  <a:lnTo>
                    <a:pt x="1977491" y="152679"/>
                  </a:lnTo>
                  <a:lnTo>
                    <a:pt x="2005177" y="190588"/>
                  </a:lnTo>
                  <a:lnTo>
                    <a:pt x="2027516" y="232143"/>
                  </a:lnTo>
                  <a:lnTo>
                    <a:pt x="2044001" y="276733"/>
                  </a:lnTo>
                  <a:lnTo>
                    <a:pt x="2054123" y="323761"/>
                  </a:lnTo>
                  <a:lnTo>
                    <a:pt x="2057400" y="372618"/>
                  </a:lnTo>
                  <a:lnTo>
                    <a:pt x="2053831" y="421741"/>
                  </a:lnTo>
                  <a:lnTo>
                    <a:pt x="2048408" y="446532"/>
                  </a:lnTo>
                  <a:lnTo>
                    <a:pt x="2057400" y="446532"/>
                  </a:lnTo>
                  <a:lnTo>
                    <a:pt x="2063750" y="446532"/>
                  </a:lnTo>
                  <a:lnTo>
                    <a:pt x="2075167" y="446532"/>
                  </a:lnTo>
                  <a:lnTo>
                    <a:pt x="2082546" y="446532"/>
                  </a:lnTo>
                  <a:lnTo>
                    <a:pt x="2090026" y="446532"/>
                  </a:lnTo>
                  <a:lnTo>
                    <a:pt x="2088629" y="441134"/>
                  </a:lnTo>
                  <a:lnTo>
                    <a:pt x="2083308" y="393954"/>
                  </a:lnTo>
                  <a:lnTo>
                    <a:pt x="2082546" y="377190"/>
                  </a:lnTo>
                  <a:lnTo>
                    <a:pt x="2086063" y="327964"/>
                  </a:lnTo>
                  <a:lnTo>
                    <a:pt x="2096325" y="280771"/>
                  </a:lnTo>
                  <a:lnTo>
                    <a:pt x="2112835" y="236181"/>
                  </a:lnTo>
                  <a:lnTo>
                    <a:pt x="2135136" y="194741"/>
                  </a:lnTo>
                  <a:lnTo>
                    <a:pt x="2162746" y="157022"/>
                  </a:lnTo>
                  <a:lnTo>
                    <a:pt x="2195195" y="123558"/>
                  </a:lnTo>
                  <a:lnTo>
                    <a:pt x="2231987" y="94919"/>
                  </a:lnTo>
                  <a:lnTo>
                    <a:pt x="2272665" y="71653"/>
                  </a:lnTo>
                  <a:lnTo>
                    <a:pt x="2316759" y="54305"/>
                  </a:lnTo>
                  <a:lnTo>
                    <a:pt x="2363774" y="43446"/>
                  </a:lnTo>
                  <a:lnTo>
                    <a:pt x="2413254" y="39624"/>
                  </a:lnTo>
                  <a:lnTo>
                    <a:pt x="2462758" y="43548"/>
                  </a:lnTo>
                  <a:lnTo>
                    <a:pt x="2509736" y="54470"/>
                  </a:lnTo>
                  <a:lnTo>
                    <a:pt x="2553728" y="71843"/>
                  </a:lnTo>
                  <a:lnTo>
                    <a:pt x="2594279" y="95110"/>
                  </a:lnTo>
                  <a:lnTo>
                    <a:pt x="2630932" y="123736"/>
                  </a:lnTo>
                  <a:lnTo>
                    <a:pt x="2663228" y="157162"/>
                  </a:lnTo>
                  <a:lnTo>
                    <a:pt x="2690698" y="194856"/>
                  </a:lnTo>
                  <a:lnTo>
                    <a:pt x="2712885" y="236245"/>
                  </a:lnTo>
                  <a:lnTo>
                    <a:pt x="2729344" y="280797"/>
                  </a:lnTo>
                  <a:lnTo>
                    <a:pt x="2739593" y="327964"/>
                  </a:lnTo>
                  <a:lnTo>
                    <a:pt x="2743200" y="377190"/>
                  </a:lnTo>
                  <a:lnTo>
                    <a:pt x="2739771" y="426262"/>
                  </a:lnTo>
                  <a:lnTo>
                    <a:pt x="2735376" y="446532"/>
                  </a:lnTo>
                  <a:lnTo>
                    <a:pt x="2743200" y="446532"/>
                  </a:lnTo>
                  <a:lnTo>
                    <a:pt x="2749550" y="446532"/>
                  </a:lnTo>
                  <a:lnTo>
                    <a:pt x="2761678" y="446532"/>
                  </a:lnTo>
                  <a:lnTo>
                    <a:pt x="2768346" y="446532"/>
                  </a:lnTo>
                  <a:lnTo>
                    <a:pt x="2775826" y="446532"/>
                  </a:lnTo>
                  <a:lnTo>
                    <a:pt x="2774429" y="441134"/>
                  </a:lnTo>
                  <a:lnTo>
                    <a:pt x="2769108" y="393954"/>
                  </a:lnTo>
                  <a:lnTo>
                    <a:pt x="2768346" y="377190"/>
                  </a:lnTo>
                  <a:lnTo>
                    <a:pt x="2771864" y="327964"/>
                  </a:lnTo>
                  <a:lnTo>
                    <a:pt x="2782125" y="280771"/>
                  </a:lnTo>
                  <a:lnTo>
                    <a:pt x="2798635" y="236181"/>
                  </a:lnTo>
                  <a:lnTo>
                    <a:pt x="2820936" y="194741"/>
                  </a:lnTo>
                  <a:lnTo>
                    <a:pt x="2848546" y="157022"/>
                  </a:lnTo>
                  <a:lnTo>
                    <a:pt x="2880995" y="123558"/>
                  </a:lnTo>
                  <a:lnTo>
                    <a:pt x="2917787" y="94919"/>
                  </a:lnTo>
                  <a:lnTo>
                    <a:pt x="2958465" y="71653"/>
                  </a:lnTo>
                  <a:lnTo>
                    <a:pt x="3002559" y="54305"/>
                  </a:lnTo>
                  <a:lnTo>
                    <a:pt x="3049574" y="43446"/>
                  </a:lnTo>
                  <a:lnTo>
                    <a:pt x="3099054" y="39624"/>
                  </a:lnTo>
                  <a:lnTo>
                    <a:pt x="3148558" y="43548"/>
                  </a:lnTo>
                  <a:lnTo>
                    <a:pt x="3195536" y="54470"/>
                  </a:lnTo>
                  <a:lnTo>
                    <a:pt x="3239528" y="71843"/>
                  </a:lnTo>
                  <a:lnTo>
                    <a:pt x="3280079" y="95110"/>
                  </a:lnTo>
                  <a:lnTo>
                    <a:pt x="3316732" y="123736"/>
                  </a:lnTo>
                  <a:lnTo>
                    <a:pt x="3349028" y="157162"/>
                  </a:lnTo>
                  <a:lnTo>
                    <a:pt x="3376498" y="194856"/>
                  </a:lnTo>
                  <a:lnTo>
                    <a:pt x="3398685" y="236245"/>
                  </a:lnTo>
                  <a:lnTo>
                    <a:pt x="3415144" y="280797"/>
                  </a:lnTo>
                  <a:lnTo>
                    <a:pt x="3425393" y="327964"/>
                  </a:lnTo>
                  <a:lnTo>
                    <a:pt x="3429000" y="377190"/>
                  </a:lnTo>
                  <a:lnTo>
                    <a:pt x="3425571" y="426262"/>
                  </a:lnTo>
                  <a:lnTo>
                    <a:pt x="3421176" y="446532"/>
                  </a:lnTo>
                  <a:lnTo>
                    <a:pt x="3429000" y="446532"/>
                  </a:lnTo>
                  <a:lnTo>
                    <a:pt x="3433915" y="446532"/>
                  </a:lnTo>
                  <a:lnTo>
                    <a:pt x="3447478" y="446532"/>
                  </a:lnTo>
                  <a:lnTo>
                    <a:pt x="3454146" y="446532"/>
                  </a:lnTo>
                  <a:lnTo>
                    <a:pt x="3459683" y="446532"/>
                  </a:lnTo>
                  <a:lnTo>
                    <a:pt x="3454908" y="403860"/>
                  </a:lnTo>
                  <a:lnTo>
                    <a:pt x="3457727" y="337159"/>
                  </a:lnTo>
                  <a:lnTo>
                    <a:pt x="3468027" y="289991"/>
                  </a:lnTo>
                  <a:lnTo>
                    <a:pt x="3484537" y="245389"/>
                  </a:lnTo>
                  <a:lnTo>
                    <a:pt x="3506825" y="203936"/>
                  </a:lnTo>
                  <a:lnTo>
                    <a:pt x="3534397" y="166192"/>
                  </a:lnTo>
                  <a:lnTo>
                    <a:pt x="3566795" y="132727"/>
                  </a:lnTo>
                  <a:lnTo>
                    <a:pt x="3603561" y="104114"/>
                  </a:lnTo>
                  <a:lnTo>
                    <a:pt x="3644214" y="80924"/>
                  </a:lnTo>
                  <a:lnTo>
                    <a:pt x="3688283" y="63715"/>
                  </a:lnTo>
                  <a:lnTo>
                    <a:pt x="3735324" y="53060"/>
                  </a:lnTo>
                  <a:lnTo>
                    <a:pt x="3784854" y="49530"/>
                  </a:lnTo>
                  <a:lnTo>
                    <a:pt x="3833990" y="53060"/>
                  </a:lnTo>
                  <a:lnTo>
                    <a:pt x="3880828" y="63817"/>
                  </a:lnTo>
                  <a:lnTo>
                    <a:pt x="3924833" y="81203"/>
                  </a:lnTo>
                  <a:lnTo>
                    <a:pt x="3965524" y="104622"/>
                  </a:lnTo>
                  <a:lnTo>
                    <a:pt x="4002379" y="133477"/>
                  </a:lnTo>
                  <a:lnTo>
                    <a:pt x="4034891" y="167157"/>
                  </a:lnTo>
                  <a:lnTo>
                    <a:pt x="4062577" y="205066"/>
                  </a:lnTo>
                  <a:lnTo>
                    <a:pt x="4084917" y="246621"/>
                  </a:lnTo>
                  <a:lnTo>
                    <a:pt x="4101401" y="291211"/>
                  </a:lnTo>
                  <a:lnTo>
                    <a:pt x="4111523" y="338239"/>
                  </a:lnTo>
                  <a:lnTo>
                    <a:pt x="4114800" y="387096"/>
                  </a:lnTo>
                  <a:lnTo>
                    <a:pt x="4111231" y="436219"/>
                  </a:lnTo>
                  <a:lnTo>
                    <a:pt x="4108970" y="446532"/>
                  </a:lnTo>
                  <a:lnTo>
                    <a:pt x="4114800" y="446532"/>
                  </a:lnTo>
                  <a:lnTo>
                    <a:pt x="4134662" y="446532"/>
                  </a:lnTo>
                  <a:lnTo>
                    <a:pt x="4138904" y="416483"/>
                  </a:lnTo>
                  <a:lnTo>
                    <a:pt x="4139184" y="368046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19809" y="2415539"/>
              <a:ext cx="4122420" cy="288290"/>
            </a:xfrm>
            <a:custGeom>
              <a:avLst/>
              <a:gdLst/>
              <a:ahLst/>
              <a:cxnLst/>
              <a:rect l="l" t="t" r="r" b="b"/>
              <a:pathLst>
                <a:path w="4122420" h="288289">
                  <a:moveTo>
                    <a:pt x="2750235" y="0"/>
                  </a:moveTo>
                  <a:lnTo>
                    <a:pt x="2723819" y="0"/>
                  </a:lnTo>
                  <a:lnTo>
                    <a:pt x="2721279" y="11341"/>
                  </a:lnTo>
                  <a:lnTo>
                    <a:pt x="2704515" y="55232"/>
                  </a:lnTo>
                  <a:lnTo>
                    <a:pt x="2681897" y="95923"/>
                  </a:lnTo>
                  <a:lnTo>
                    <a:pt x="2653969" y="132880"/>
                  </a:lnTo>
                  <a:lnTo>
                    <a:pt x="2621267" y="165582"/>
                  </a:lnTo>
                  <a:lnTo>
                    <a:pt x="2584297" y="193471"/>
                  </a:lnTo>
                  <a:lnTo>
                    <a:pt x="2543606" y="216014"/>
                  </a:lnTo>
                  <a:lnTo>
                    <a:pt x="2499728" y="232664"/>
                  </a:lnTo>
                  <a:lnTo>
                    <a:pt x="2453170" y="242887"/>
                  </a:lnTo>
                  <a:lnTo>
                    <a:pt x="2404491" y="246126"/>
                  </a:lnTo>
                  <a:lnTo>
                    <a:pt x="2357615" y="243027"/>
                  </a:lnTo>
                  <a:lnTo>
                    <a:pt x="2312632" y="233400"/>
                  </a:lnTo>
                  <a:lnTo>
                    <a:pt x="2270036" y="217741"/>
                  </a:lnTo>
                  <a:lnTo>
                    <a:pt x="2230336" y="196519"/>
                  </a:lnTo>
                  <a:lnTo>
                    <a:pt x="2194014" y="170243"/>
                  </a:lnTo>
                  <a:lnTo>
                    <a:pt x="2161578" y="139357"/>
                  </a:lnTo>
                  <a:lnTo>
                    <a:pt x="2133536" y="104381"/>
                  </a:lnTo>
                  <a:lnTo>
                    <a:pt x="2110397" y="65760"/>
                  </a:lnTo>
                  <a:lnTo>
                    <a:pt x="2092629" y="24003"/>
                  </a:lnTo>
                  <a:lnTo>
                    <a:pt x="2086229" y="0"/>
                  </a:lnTo>
                  <a:lnTo>
                    <a:pt x="2064435" y="0"/>
                  </a:lnTo>
                  <a:lnTo>
                    <a:pt x="2059914" y="0"/>
                  </a:lnTo>
                  <a:lnTo>
                    <a:pt x="2038019" y="0"/>
                  </a:lnTo>
                  <a:lnTo>
                    <a:pt x="2035479" y="11341"/>
                  </a:lnTo>
                  <a:lnTo>
                    <a:pt x="2018715" y="55232"/>
                  </a:lnTo>
                  <a:lnTo>
                    <a:pt x="1996097" y="95923"/>
                  </a:lnTo>
                  <a:lnTo>
                    <a:pt x="1968169" y="132880"/>
                  </a:lnTo>
                  <a:lnTo>
                    <a:pt x="1935467" y="165582"/>
                  </a:lnTo>
                  <a:lnTo>
                    <a:pt x="1898497" y="193471"/>
                  </a:lnTo>
                  <a:lnTo>
                    <a:pt x="1857806" y="216014"/>
                  </a:lnTo>
                  <a:lnTo>
                    <a:pt x="1813928" y="232664"/>
                  </a:lnTo>
                  <a:lnTo>
                    <a:pt x="1767370" y="242887"/>
                  </a:lnTo>
                  <a:lnTo>
                    <a:pt x="1718691" y="246126"/>
                  </a:lnTo>
                  <a:lnTo>
                    <a:pt x="1671815" y="243027"/>
                  </a:lnTo>
                  <a:lnTo>
                    <a:pt x="1626831" y="233400"/>
                  </a:lnTo>
                  <a:lnTo>
                    <a:pt x="1584236" y="217741"/>
                  </a:lnTo>
                  <a:lnTo>
                    <a:pt x="1544535" y="196519"/>
                  </a:lnTo>
                  <a:lnTo>
                    <a:pt x="1508213" y="170243"/>
                  </a:lnTo>
                  <a:lnTo>
                    <a:pt x="1475778" y="139357"/>
                  </a:lnTo>
                  <a:lnTo>
                    <a:pt x="1447736" y="104381"/>
                  </a:lnTo>
                  <a:lnTo>
                    <a:pt x="1424597" y="65760"/>
                  </a:lnTo>
                  <a:lnTo>
                    <a:pt x="1406829" y="24003"/>
                  </a:lnTo>
                  <a:lnTo>
                    <a:pt x="1400429" y="0"/>
                  </a:lnTo>
                  <a:lnTo>
                    <a:pt x="1382102" y="0"/>
                  </a:lnTo>
                  <a:lnTo>
                    <a:pt x="1374114" y="0"/>
                  </a:lnTo>
                  <a:lnTo>
                    <a:pt x="1355801" y="0"/>
                  </a:lnTo>
                  <a:lnTo>
                    <a:pt x="1349387" y="28549"/>
                  </a:lnTo>
                  <a:lnTo>
                    <a:pt x="1332661" y="72440"/>
                  </a:lnTo>
                  <a:lnTo>
                    <a:pt x="1310157" y="113055"/>
                  </a:lnTo>
                  <a:lnTo>
                    <a:pt x="1282395" y="149885"/>
                  </a:lnTo>
                  <a:lnTo>
                    <a:pt x="1249857" y="182422"/>
                  </a:lnTo>
                  <a:lnTo>
                    <a:pt x="1213040" y="210146"/>
                  </a:lnTo>
                  <a:lnTo>
                    <a:pt x="1172438" y="232575"/>
                  </a:lnTo>
                  <a:lnTo>
                    <a:pt x="1128560" y="249174"/>
                  </a:lnTo>
                  <a:lnTo>
                    <a:pt x="1081874" y="259448"/>
                  </a:lnTo>
                  <a:lnTo>
                    <a:pt x="1032891" y="262890"/>
                  </a:lnTo>
                  <a:lnTo>
                    <a:pt x="986053" y="259791"/>
                  </a:lnTo>
                  <a:lnTo>
                    <a:pt x="941095" y="250164"/>
                  </a:lnTo>
                  <a:lnTo>
                    <a:pt x="898499" y="234505"/>
                  </a:lnTo>
                  <a:lnTo>
                    <a:pt x="858786" y="213271"/>
                  </a:lnTo>
                  <a:lnTo>
                    <a:pt x="822452" y="186982"/>
                  </a:lnTo>
                  <a:lnTo>
                    <a:pt x="790003" y="156095"/>
                  </a:lnTo>
                  <a:lnTo>
                    <a:pt x="761949" y="121094"/>
                  </a:lnTo>
                  <a:lnTo>
                    <a:pt x="738784" y="82486"/>
                  </a:lnTo>
                  <a:lnTo>
                    <a:pt x="721017" y="40716"/>
                  </a:lnTo>
                  <a:lnTo>
                    <a:pt x="710145" y="12"/>
                  </a:lnTo>
                  <a:lnTo>
                    <a:pt x="695312" y="12"/>
                  </a:lnTo>
                  <a:lnTo>
                    <a:pt x="683933" y="12"/>
                  </a:lnTo>
                  <a:lnTo>
                    <a:pt x="668388" y="12"/>
                  </a:lnTo>
                  <a:lnTo>
                    <a:pt x="663511" y="21602"/>
                  </a:lnTo>
                  <a:lnTo>
                    <a:pt x="646760" y="65405"/>
                  </a:lnTo>
                  <a:lnTo>
                    <a:pt x="624243" y="105918"/>
                  </a:lnTo>
                  <a:lnTo>
                    <a:pt x="596455" y="142646"/>
                  </a:lnTo>
                  <a:lnTo>
                    <a:pt x="563918" y="175107"/>
                  </a:lnTo>
                  <a:lnTo>
                    <a:pt x="527100" y="202793"/>
                  </a:lnTo>
                  <a:lnTo>
                    <a:pt x="486524" y="225221"/>
                  </a:lnTo>
                  <a:lnTo>
                    <a:pt x="442658" y="241896"/>
                  </a:lnTo>
                  <a:lnTo>
                    <a:pt x="396011" y="252336"/>
                  </a:lnTo>
                  <a:lnTo>
                    <a:pt x="347091" y="256032"/>
                  </a:lnTo>
                  <a:lnTo>
                    <a:pt x="300062" y="252691"/>
                  </a:lnTo>
                  <a:lnTo>
                    <a:pt x="254990" y="242912"/>
                  </a:lnTo>
                  <a:lnTo>
                    <a:pt x="212356" y="227190"/>
                  </a:lnTo>
                  <a:lnTo>
                    <a:pt x="172656" y="205968"/>
                  </a:lnTo>
                  <a:lnTo>
                    <a:pt x="136372" y="179705"/>
                  </a:lnTo>
                  <a:lnTo>
                    <a:pt x="103987" y="148869"/>
                  </a:lnTo>
                  <a:lnTo>
                    <a:pt x="76009" y="113906"/>
                  </a:lnTo>
                  <a:lnTo>
                    <a:pt x="52920" y="75285"/>
                  </a:lnTo>
                  <a:lnTo>
                    <a:pt x="35217" y="33477"/>
                  </a:lnTo>
                  <a:lnTo>
                    <a:pt x="26327" y="12"/>
                  </a:lnTo>
                  <a:lnTo>
                    <a:pt x="0" y="12"/>
                  </a:lnTo>
                  <a:lnTo>
                    <a:pt x="10045" y="38252"/>
                  </a:lnTo>
                  <a:lnTo>
                    <a:pt x="27622" y="81280"/>
                  </a:lnTo>
                  <a:lnTo>
                    <a:pt x="50355" y="121170"/>
                  </a:lnTo>
                  <a:lnTo>
                    <a:pt x="77800" y="157556"/>
                  </a:lnTo>
                  <a:lnTo>
                    <a:pt x="109537" y="190030"/>
                  </a:lnTo>
                  <a:lnTo>
                    <a:pt x="145122" y="218211"/>
                  </a:lnTo>
                  <a:lnTo>
                    <a:pt x="184162" y="241719"/>
                  </a:lnTo>
                  <a:lnTo>
                    <a:pt x="226199" y="260159"/>
                  </a:lnTo>
                  <a:lnTo>
                    <a:pt x="270827" y="273138"/>
                  </a:lnTo>
                  <a:lnTo>
                    <a:pt x="317614" y="280276"/>
                  </a:lnTo>
                  <a:lnTo>
                    <a:pt x="366141" y="281178"/>
                  </a:lnTo>
                  <a:lnTo>
                    <a:pt x="413943" y="275310"/>
                  </a:lnTo>
                  <a:lnTo>
                    <a:pt x="459587" y="263347"/>
                  </a:lnTo>
                  <a:lnTo>
                    <a:pt x="502615" y="245745"/>
                  </a:lnTo>
                  <a:lnTo>
                    <a:pt x="542620" y="222923"/>
                  </a:lnTo>
                  <a:lnTo>
                    <a:pt x="579170" y="195364"/>
                  </a:lnTo>
                  <a:lnTo>
                    <a:pt x="611822" y="163499"/>
                  </a:lnTo>
                  <a:lnTo>
                    <a:pt x="640168" y="127774"/>
                  </a:lnTo>
                  <a:lnTo>
                    <a:pt x="663765" y="88646"/>
                  </a:lnTo>
                  <a:lnTo>
                    <a:pt x="682193" y="46558"/>
                  </a:lnTo>
                  <a:lnTo>
                    <a:pt x="689483" y="21234"/>
                  </a:lnTo>
                  <a:lnTo>
                    <a:pt x="695706" y="45008"/>
                  </a:lnTo>
                  <a:lnTo>
                    <a:pt x="713270" y="88061"/>
                  </a:lnTo>
                  <a:lnTo>
                    <a:pt x="736003" y="128016"/>
                  </a:lnTo>
                  <a:lnTo>
                    <a:pt x="763460" y="164490"/>
                  </a:lnTo>
                  <a:lnTo>
                    <a:pt x="795223" y="197053"/>
                  </a:lnTo>
                  <a:lnTo>
                    <a:pt x="830846" y="225310"/>
                  </a:lnTo>
                  <a:lnTo>
                    <a:pt x="869924" y="248869"/>
                  </a:lnTo>
                  <a:lnTo>
                    <a:pt x="911987" y="267335"/>
                  </a:lnTo>
                  <a:lnTo>
                    <a:pt x="956640" y="280276"/>
                  </a:lnTo>
                  <a:lnTo>
                    <a:pt x="1003427" y="287312"/>
                  </a:lnTo>
                  <a:lnTo>
                    <a:pt x="1051941" y="288036"/>
                  </a:lnTo>
                  <a:lnTo>
                    <a:pt x="1099820" y="282346"/>
                  </a:lnTo>
                  <a:lnTo>
                    <a:pt x="1145489" y="270522"/>
                  </a:lnTo>
                  <a:lnTo>
                    <a:pt x="1188529" y="253022"/>
                  </a:lnTo>
                  <a:lnTo>
                    <a:pt x="1228509" y="230301"/>
                  </a:lnTo>
                  <a:lnTo>
                    <a:pt x="1265008" y="202806"/>
                  </a:lnTo>
                  <a:lnTo>
                    <a:pt x="1297609" y="170992"/>
                  </a:lnTo>
                  <a:lnTo>
                    <a:pt x="1325905" y="135318"/>
                  </a:lnTo>
                  <a:lnTo>
                    <a:pt x="1349463" y="96215"/>
                  </a:lnTo>
                  <a:lnTo>
                    <a:pt x="1367866" y="54152"/>
                  </a:lnTo>
                  <a:lnTo>
                    <a:pt x="1378559" y="17005"/>
                  </a:lnTo>
                  <a:lnTo>
                    <a:pt x="1381506" y="28244"/>
                  </a:lnTo>
                  <a:lnTo>
                    <a:pt x="1399070" y="71297"/>
                  </a:lnTo>
                  <a:lnTo>
                    <a:pt x="1421803" y="111252"/>
                  </a:lnTo>
                  <a:lnTo>
                    <a:pt x="1449260" y="147726"/>
                  </a:lnTo>
                  <a:lnTo>
                    <a:pt x="1481023" y="180289"/>
                  </a:lnTo>
                  <a:lnTo>
                    <a:pt x="1516646" y="208546"/>
                  </a:lnTo>
                  <a:lnTo>
                    <a:pt x="1555724" y="232105"/>
                  </a:lnTo>
                  <a:lnTo>
                    <a:pt x="1597787" y="250571"/>
                  </a:lnTo>
                  <a:lnTo>
                    <a:pt x="1642440" y="263512"/>
                  </a:lnTo>
                  <a:lnTo>
                    <a:pt x="1689227" y="270548"/>
                  </a:lnTo>
                  <a:lnTo>
                    <a:pt x="1737741" y="271272"/>
                  </a:lnTo>
                  <a:lnTo>
                    <a:pt x="1785620" y="265582"/>
                  </a:lnTo>
                  <a:lnTo>
                    <a:pt x="1831289" y="253758"/>
                  </a:lnTo>
                  <a:lnTo>
                    <a:pt x="1874329" y="236258"/>
                  </a:lnTo>
                  <a:lnTo>
                    <a:pt x="1914309" y="213537"/>
                  </a:lnTo>
                  <a:lnTo>
                    <a:pt x="1950808" y="186042"/>
                  </a:lnTo>
                  <a:lnTo>
                    <a:pt x="1983409" y="154228"/>
                  </a:lnTo>
                  <a:lnTo>
                    <a:pt x="2011705" y="118554"/>
                  </a:lnTo>
                  <a:lnTo>
                    <a:pt x="2035263" y="79451"/>
                  </a:lnTo>
                  <a:lnTo>
                    <a:pt x="2053666" y="37388"/>
                  </a:lnTo>
                  <a:lnTo>
                    <a:pt x="2062060" y="8229"/>
                  </a:lnTo>
                  <a:lnTo>
                    <a:pt x="2067306" y="28244"/>
                  </a:lnTo>
                  <a:lnTo>
                    <a:pt x="2084870" y="71297"/>
                  </a:lnTo>
                  <a:lnTo>
                    <a:pt x="2107603" y="111252"/>
                  </a:lnTo>
                  <a:lnTo>
                    <a:pt x="2135060" y="147726"/>
                  </a:lnTo>
                  <a:lnTo>
                    <a:pt x="2166823" y="180289"/>
                  </a:lnTo>
                  <a:lnTo>
                    <a:pt x="2202446" y="208546"/>
                  </a:lnTo>
                  <a:lnTo>
                    <a:pt x="2241524" y="232105"/>
                  </a:lnTo>
                  <a:lnTo>
                    <a:pt x="2283587" y="250571"/>
                  </a:lnTo>
                  <a:lnTo>
                    <a:pt x="2328240" y="263512"/>
                  </a:lnTo>
                  <a:lnTo>
                    <a:pt x="2375027" y="270548"/>
                  </a:lnTo>
                  <a:lnTo>
                    <a:pt x="2423541" y="271272"/>
                  </a:lnTo>
                  <a:lnTo>
                    <a:pt x="2471420" y="265582"/>
                  </a:lnTo>
                  <a:lnTo>
                    <a:pt x="2517089" y="253758"/>
                  </a:lnTo>
                  <a:lnTo>
                    <a:pt x="2560129" y="236258"/>
                  </a:lnTo>
                  <a:lnTo>
                    <a:pt x="2600109" y="213537"/>
                  </a:lnTo>
                  <a:lnTo>
                    <a:pt x="2636609" y="186042"/>
                  </a:lnTo>
                  <a:lnTo>
                    <a:pt x="2669209" y="154228"/>
                  </a:lnTo>
                  <a:lnTo>
                    <a:pt x="2697505" y="118554"/>
                  </a:lnTo>
                  <a:lnTo>
                    <a:pt x="2721064" y="79451"/>
                  </a:lnTo>
                  <a:lnTo>
                    <a:pt x="2739466" y="37388"/>
                  </a:lnTo>
                  <a:lnTo>
                    <a:pt x="2750235" y="0"/>
                  </a:lnTo>
                  <a:close/>
                </a:path>
                <a:path w="4122420" h="288289">
                  <a:moveTo>
                    <a:pt x="4122255" y="0"/>
                  </a:moveTo>
                  <a:lnTo>
                    <a:pt x="4095737" y="0"/>
                  </a:lnTo>
                  <a:lnTo>
                    <a:pt x="4093006" y="12573"/>
                  </a:lnTo>
                  <a:lnTo>
                    <a:pt x="4076484" y="57162"/>
                  </a:lnTo>
                  <a:lnTo>
                    <a:pt x="4054195" y="98615"/>
                  </a:lnTo>
                  <a:lnTo>
                    <a:pt x="4026611" y="136347"/>
                  </a:lnTo>
                  <a:lnTo>
                    <a:pt x="3994175" y="169824"/>
                  </a:lnTo>
                  <a:lnTo>
                    <a:pt x="3957383" y="198475"/>
                  </a:lnTo>
                  <a:lnTo>
                    <a:pt x="3916718" y="221754"/>
                  </a:lnTo>
                  <a:lnTo>
                    <a:pt x="3872623" y="239102"/>
                  </a:lnTo>
                  <a:lnTo>
                    <a:pt x="3825583" y="249948"/>
                  </a:lnTo>
                  <a:lnTo>
                    <a:pt x="3776091" y="253746"/>
                  </a:lnTo>
                  <a:lnTo>
                    <a:pt x="3728529" y="250266"/>
                  </a:lnTo>
                  <a:lnTo>
                    <a:pt x="3683114" y="240106"/>
                  </a:lnTo>
                  <a:lnTo>
                    <a:pt x="3640277" y="223786"/>
                  </a:lnTo>
                  <a:lnTo>
                    <a:pt x="3600513" y="201803"/>
                  </a:lnTo>
                  <a:lnTo>
                    <a:pt x="3564267" y="174688"/>
                  </a:lnTo>
                  <a:lnTo>
                    <a:pt x="3532009" y="142951"/>
                  </a:lnTo>
                  <a:lnTo>
                    <a:pt x="3504209" y="107111"/>
                  </a:lnTo>
                  <a:lnTo>
                    <a:pt x="3481336" y="67678"/>
                  </a:lnTo>
                  <a:lnTo>
                    <a:pt x="3463848" y="25158"/>
                  </a:lnTo>
                  <a:lnTo>
                    <a:pt x="3457359" y="0"/>
                  </a:lnTo>
                  <a:lnTo>
                    <a:pt x="3431057" y="0"/>
                  </a:lnTo>
                  <a:lnTo>
                    <a:pt x="3456076" y="73672"/>
                  </a:lnTo>
                  <a:lnTo>
                    <a:pt x="3478568" y="114287"/>
                  </a:lnTo>
                  <a:lnTo>
                    <a:pt x="3505784" y="151447"/>
                  </a:lnTo>
                  <a:lnTo>
                    <a:pt x="3537331" y="184721"/>
                  </a:lnTo>
                  <a:lnTo>
                    <a:pt x="3572802" y="213677"/>
                  </a:lnTo>
                  <a:lnTo>
                    <a:pt x="3611816" y="237896"/>
                  </a:lnTo>
                  <a:lnTo>
                    <a:pt x="3653942" y="256946"/>
                  </a:lnTo>
                  <a:lnTo>
                    <a:pt x="3698811" y="270421"/>
                  </a:lnTo>
                  <a:lnTo>
                    <a:pt x="3746004" y="277876"/>
                  </a:lnTo>
                  <a:lnTo>
                    <a:pt x="3795141" y="278892"/>
                  </a:lnTo>
                  <a:lnTo>
                    <a:pt x="3843591" y="272770"/>
                  </a:lnTo>
                  <a:lnTo>
                    <a:pt x="3889641" y="260350"/>
                  </a:lnTo>
                  <a:lnTo>
                    <a:pt x="3932898" y="242125"/>
                  </a:lnTo>
                  <a:lnTo>
                    <a:pt x="3972979" y="218579"/>
                  </a:lnTo>
                  <a:lnTo>
                    <a:pt x="4009466" y="190207"/>
                  </a:lnTo>
                  <a:lnTo>
                    <a:pt x="4041965" y="157492"/>
                  </a:lnTo>
                  <a:lnTo>
                    <a:pt x="4070096" y="120916"/>
                  </a:lnTo>
                  <a:lnTo>
                    <a:pt x="4093438" y="80962"/>
                  </a:lnTo>
                  <a:lnTo>
                    <a:pt x="4111625" y="38125"/>
                  </a:lnTo>
                  <a:lnTo>
                    <a:pt x="4122255" y="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7603" y="2415539"/>
              <a:ext cx="665480" cy="266700"/>
            </a:xfrm>
            <a:custGeom>
              <a:avLst/>
              <a:gdLst/>
              <a:ahLst/>
              <a:cxnLst/>
              <a:rect l="l" t="t" r="r" b="b"/>
              <a:pathLst>
                <a:path w="665479" h="266700">
                  <a:moveTo>
                    <a:pt x="665037" y="0"/>
                  </a:moveTo>
                  <a:lnTo>
                    <a:pt x="0" y="0"/>
                  </a:lnTo>
                  <a:lnTo>
                    <a:pt x="1873" y="9348"/>
                  </a:lnTo>
                  <a:lnTo>
                    <a:pt x="16599" y="52601"/>
                  </a:lnTo>
                  <a:lnTo>
                    <a:pt x="36501" y="93076"/>
                  </a:lnTo>
                  <a:lnTo>
                    <a:pt x="61166" y="130355"/>
                  </a:lnTo>
                  <a:lnTo>
                    <a:pt x="90180" y="164020"/>
                  </a:lnTo>
                  <a:lnTo>
                    <a:pt x="123131" y="193652"/>
                  </a:lnTo>
                  <a:lnTo>
                    <a:pt x="159607" y="218835"/>
                  </a:lnTo>
                  <a:lnTo>
                    <a:pt x="199193" y="239148"/>
                  </a:lnTo>
                  <a:lnTo>
                    <a:pt x="241479" y="254176"/>
                  </a:lnTo>
                  <a:lnTo>
                    <a:pt x="286051" y="263499"/>
                  </a:lnTo>
                  <a:lnTo>
                    <a:pt x="332496" y="266699"/>
                  </a:lnTo>
                  <a:lnTo>
                    <a:pt x="379101" y="263499"/>
                  </a:lnTo>
                  <a:lnTo>
                    <a:pt x="423777" y="254176"/>
                  </a:lnTo>
                  <a:lnTo>
                    <a:pt x="466120" y="239148"/>
                  </a:lnTo>
                  <a:lnTo>
                    <a:pt x="505724" y="218835"/>
                  </a:lnTo>
                  <a:lnTo>
                    <a:pt x="542185" y="193652"/>
                  </a:lnTo>
                  <a:lnTo>
                    <a:pt x="575098" y="164020"/>
                  </a:lnTo>
                  <a:lnTo>
                    <a:pt x="604058" y="130355"/>
                  </a:lnTo>
                  <a:lnTo>
                    <a:pt x="628660" y="93076"/>
                  </a:lnTo>
                  <a:lnTo>
                    <a:pt x="648500" y="52601"/>
                  </a:lnTo>
                  <a:lnTo>
                    <a:pt x="663172" y="9348"/>
                  </a:lnTo>
                  <a:lnTo>
                    <a:pt x="665037" y="0"/>
                  </a:lnTo>
                  <a:close/>
                </a:path>
              </a:pathLst>
            </a:custGeom>
            <a:solidFill>
              <a:srgbClr val="81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65066" y="2415539"/>
              <a:ext cx="4124960" cy="302895"/>
            </a:xfrm>
            <a:custGeom>
              <a:avLst/>
              <a:gdLst/>
              <a:ahLst/>
              <a:cxnLst/>
              <a:rect l="l" t="t" r="r" b="b"/>
              <a:pathLst>
                <a:path w="4124959" h="302894">
                  <a:moveTo>
                    <a:pt x="691197" y="0"/>
                  </a:moveTo>
                  <a:lnTo>
                    <a:pt x="664679" y="0"/>
                  </a:lnTo>
                  <a:lnTo>
                    <a:pt x="661949" y="12573"/>
                  </a:lnTo>
                  <a:lnTo>
                    <a:pt x="645426" y="57162"/>
                  </a:lnTo>
                  <a:lnTo>
                    <a:pt x="623138" y="98615"/>
                  </a:lnTo>
                  <a:lnTo>
                    <a:pt x="595553" y="136347"/>
                  </a:lnTo>
                  <a:lnTo>
                    <a:pt x="563118" y="169824"/>
                  </a:lnTo>
                  <a:lnTo>
                    <a:pt x="526326" y="198475"/>
                  </a:lnTo>
                  <a:lnTo>
                    <a:pt x="485660" y="221754"/>
                  </a:lnTo>
                  <a:lnTo>
                    <a:pt x="441566" y="239102"/>
                  </a:lnTo>
                  <a:lnTo>
                    <a:pt x="394525" y="249948"/>
                  </a:lnTo>
                  <a:lnTo>
                    <a:pt x="345033" y="253746"/>
                  </a:lnTo>
                  <a:lnTo>
                    <a:pt x="297472" y="250266"/>
                  </a:lnTo>
                  <a:lnTo>
                    <a:pt x="252056" y="240106"/>
                  </a:lnTo>
                  <a:lnTo>
                    <a:pt x="209219" y="223786"/>
                  </a:lnTo>
                  <a:lnTo>
                    <a:pt x="169456" y="201803"/>
                  </a:lnTo>
                  <a:lnTo>
                    <a:pt x="133210" y="174688"/>
                  </a:lnTo>
                  <a:lnTo>
                    <a:pt x="100952" y="142951"/>
                  </a:lnTo>
                  <a:lnTo>
                    <a:pt x="73152" y="107111"/>
                  </a:lnTo>
                  <a:lnTo>
                    <a:pt x="50279" y="67678"/>
                  </a:lnTo>
                  <a:lnTo>
                    <a:pt x="32791" y="25158"/>
                  </a:lnTo>
                  <a:lnTo>
                    <a:pt x="26301" y="0"/>
                  </a:lnTo>
                  <a:lnTo>
                    <a:pt x="0" y="0"/>
                  </a:lnTo>
                  <a:lnTo>
                    <a:pt x="25019" y="73672"/>
                  </a:lnTo>
                  <a:lnTo>
                    <a:pt x="47510" y="114287"/>
                  </a:lnTo>
                  <a:lnTo>
                    <a:pt x="74726" y="151447"/>
                  </a:lnTo>
                  <a:lnTo>
                    <a:pt x="106273" y="184721"/>
                  </a:lnTo>
                  <a:lnTo>
                    <a:pt x="141744" y="213677"/>
                  </a:lnTo>
                  <a:lnTo>
                    <a:pt x="180759" y="237896"/>
                  </a:lnTo>
                  <a:lnTo>
                    <a:pt x="222885" y="256946"/>
                  </a:lnTo>
                  <a:lnTo>
                    <a:pt x="267754" y="270421"/>
                  </a:lnTo>
                  <a:lnTo>
                    <a:pt x="314947" y="277876"/>
                  </a:lnTo>
                  <a:lnTo>
                    <a:pt x="364083" y="278892"/>
                  </a:lnTo>
                  <a:lnTo>
                    <a:pt x="412534" y="272770"/>
                  </a:lnTo>
                  <a:lnTo>
                    <a:pt x="458584" y="260350"/>
                  </a:lnTo>
                  <a:lnTo>
                    <a:pt x="501840" y="242125"/>
                  </a:lnTo>
                  <a:lnTo>
                    <a:pt x="541921" y="218579"/>
                  </a:lnTo>
                  <a:lnTo>
                    <a:pt x="578408" y="190207"/>
                  </a:lnTo>
                  <a:lnTo>
                    <a:pt x="610908" y="157492"/>
                  </a:lnTo>
                  <a:lnTo>
                    <a:pt x="639038" y="120916"/>
                  </a:lnTo>
                  <a:lnTo>
                    <a:pt x="662381" y="80962"/>
                  </a:lnTo>
                  <a:lnTo>
                    <a:pt x="680567" y="38125"/>
                  </a:lnTo>
                  <a:lnTo>
                    <a:pt x="691197" y="0"/>
                  </a:lnTo>
                  <a:close/>
                </a:path>
                <a:path w="4124959" h="302894">
                  <a:moveTo>
                    <a:pt x="4124604" y="0"/>
                  </a:moveTo>
                  <a:lnTo>
                    <a:pt x="4098912" y="0"/>
                  </a:lnTo>
                  <a:lnTo>
                    <a:pt x="4090886" y="36817"/>
                  </a:lnTo>
                  <a:lnTo>
                    <a:pt x="4074350" y="81419"/>
                  </a:lnTo>
                  <a:lnTo>
                    <a:pt x="4052049" y="122885"/>
                  </a:lnTo>
                  <a:lnTo>
                    <a:pt x="4024439" y="160655"/>
                  </a:lnTo>
                  <a:lnTo>
                    <a:pt x="3992016" y="194144"/>
                  </a:lnTo>
                  <a:lnTo>
                    <a:pt x="3955224" y="222796"/>
                  </a:lnTo>
                  <a:lnTo>
                    <a:pt x="3914571" y="246011"/>
                  </a:lnTo>
                  <a:lnTo>
                    <a:pt x="3870490" y="263232"/>
                  </a:lnTo>
                  <a:lnTo>
                    <a:pt x="3823487" y="273875"/>
                  </a:lnTo>
                  <a:lnTo>
                    <a:pt x="3774033" y="277368"/>
                  </a:lnTo>
                  <a:lnTo>
                    <a:pt x="3726637" y="274129"/>
                  </a:lnTo>
                  <a:lnTo>
                    <a:pt x="3681298" y="264109"/>
                  </a:lnTo>
                  <a:lnTo>
                    <a:pt x="3638486" y="247853"/>
                  </a:lnTo>
                  <a:lnTo>
                    <a:pt x="3598697" y="225894"/>
                  </a:lnTo>
                  <a:lnTo>
                    <a:pt x="3562400" y="198767"/>
                  </a:lnTo>
                  <a:lnTo>
                    <a:pt x="3530066" y="167005"/>
                  </a:lnTo>
                  <a:lnTo>
                    <a:pt x="3502190" y="131140"/>
                  </a:lnTo>
                  <a:lnTo>
                    <a:pt x="3479254" y="91706"/>
                  </a:lnTo>
                  <a:lnTo>
                    <a:pt x="3461728" y="49237"/>
                  </a:lnTo>
                  <a:lnTo>
                    <a:pt x="3450094" y="4267"/>
                  </a:lnTo>
                  <a:lnTo>
                    <a:pt x="3449624" y="0"/>
                  </a:lnTo>
                  <a:lnTo>
                    <a:pt x="3437420" y="0"/>
                  </a:lnTo>
                  <a:lnTo>
                    <a:pt x="3423856" y="0"/>
                  </a:lnTo>
                  <a:lnTo>
                    <a:pt x="3411118" y="0"/>
                  </a:lnTo>
                  <a:lnTo>
                    <a:pt x="3405289" y="26847"/>
                  </a:lnTo>
                  <a:lnTo>
                    <a:pt x="3388766" y="71450"/>
                  </a:lnTo>
                  <a:lnTo>
                    <a:pt x="3366427" y="112953"/>
                  </a:lnTo>
                  <a:lnTo>
                    <a:pt x="3338753" y="150774"/>
                  </a:lnTo>
                  <a:lnTo>
                    <a:pt x="3306241" y="184340"/>
                  </a:lnTo>
                  <a:lnTo>
                    <a:pt x="3269373" y="213080"/>
                  </a:lnTo>
                  <a:lnTo>
                    <a:pt x="3228657" y="236423"/>
                  </a:lnTo>
                  <a:lnTo>
                    <a:pt x="3184563" y="253771"/>
                  </a:lnTo>
                  <a:lnTo>
                    <a:pt x="3137585" y="264566"/>
                  </a:lnTo>
                  <a:lnTo>
                    <a:pt x="3088233" y="268224"/>
                  </a:lnTo>
                  <a:lnTo>
                    <a:pt x="3040634" y="264718"/>
                  </a:lnTo>
                  <a:lnTo>
                    <a:pt x="2995193" y="254558"/>
                  </a:lnTo>
                  <a:lnTo>
                    <a:pt x="2952356" y="238239"/>
                  </a:lnTo>
                  <a:lnTo>
                    <a:pt x="2912592" y="216281"/>
                  </a:lnTo>
                  <a:lnTo>
                    <a:pt x="2876359" y="189191"/>
                  </a:lnTo>
                  <a:lnTo>
                    <a:pt x="2844127" y="157480"/>
                  </a:lnTo>
                  <a:lnTo>
                    <a:pt x="2816352" y="121666"/>
                  </a:lnTo>
                  <a:lnTo>
                    <a:pt x="2793492" y="82232"/>
                  </a:lnTo>
                  <a:lnTo>
                    <a:pt x="2776004" y="39712"/>
                  </a:lnTo>
                  <a:lnTo>
                    <a:pt x="2765768" y="0"/>
                  </a:lnTo>
                  <a:lnTo>
                    <a:pt x="2751620" y="0"/>
                  </a:lnTo>
                  <a:lnTo>
                    <a:pt x="2739491" y="0"/>
                  </a:lnTo>
                  <a:lnTo>
                    <a:pt x="2725318" y="0"/>
                  </a:lnTo>
                  <a:lnTo>
                    <a:pt x="2719489" y="26847"/>
                  </a:lnTo>
                  <a:lnTo>
                    <a:pt x="2702966" y="71450"/>
                  </a:lnTo>
                  <a:lnTo>
                    <a:pt x="2680627" y="112953"/>
                  </a:lnTo>
                  <a:lnTo>
                    <a:pt x="2652953" y="150774"/>
                  </a:lnTo>
                  <a:lnTo>
                    <a:pt x="2620441" y="184340"/>
                  </a:lnTo>
                  <a:lnTo>
                    <a:pt x="2583573" y="213080"/>
                  </a:lnTo>
                  <a:lnTo>
                    <a:pt x="2542857" y="236423"/>
                  </a:lnTo>
                  <a:lnTo>
                    <a:pt x="2498763" y="253771"/>
                  </a:lnTo>
                  <a:lnTo>
                    <a:pt x="2451785" y="264566"/>
                  </a:lnTo>
                  <a:lnTo>
                    <a:pt x="2402433" y="268224"/>
                  </a:lnTo>
                  <a:lnTo>
                    <a:pt x="2354834" y="264718"/>
                  </a:lnTo>
                  <a:lnTo>
                    <a:pt x="2309393" y="254558"/>
                  </a:lnTo>
                  <a:lnTo>
                    <a:pt x="2266556" y="238239"/>
                  </a:lnTo>
                  <a:lnTo>
                    <a:pt x="2226792" y="216281"/>
                  </a:lnTo>
                  <a:lnTo>
                    <a:pt x="2190559" y="189191"/>
                  </a:lnTo>
                  <a:lnTo>
                    <a:pt x="2158327" y="157480"/>
                  </a:lnTo>
                  <a:lnTo>
                    <a:pt x="2130552" y="121666"/>
                  </a:lnTo>
                  <a:lnTo>
                    <a:pt x="2107692" y="82232"/>
                  </a:lnTo>
                  <a:lnTo>
                    <a:pt x="2090204" y="39712"/>
                  </a:lnTo>
                  <a:lnTo>
                    <a:pt x="2079967" y="0"/>
                  </a:lnTo>
                  <a:lnTo>
                    <a:pt x="2065108" y="0"/>
                  </a:lnTo>
                  <a:lnTo>
                    <a:pt x="2053691" y="0"/>
                  </a:lnTo>
                  <a:lnTo>
                    <a:pt x="2038350" y="0"/>
                  </a:lnTo>
                  <a:lnTo>
                    <a:pt x="2033485" y="22339"/>
                  </a:lnTo>
                  <a:lnTo>
                    <a:pt x="2016950" y="66941"/>
                  </a:lnTo>
                  <a:lnTo>
                    <a:pt x="1994649" y="108407"/>
                  </a:lnTo>
                  <a:lnTo>
                    <a:pt x="1967039" y="146177"/>
                  </a:lnTo>
                  <a:lnTo>
                    <a:pt x="1934616" y="179666"/>
                  </a:lnTo>
                  <a:lnTo>
                    <a:pt x="1897824" y="208318"/>
                  </a:lnTo>
                  <a:lnTo>
                    <a:pt x="1857171" y="231533"/>
                  </a:lnTo>
                  <a:lnTo>
                    <a:pt x="1813090" y="248754"/>
                  </a:lnTo>
                  <a:lnTo>
                    <a:pt x="1766087" y="259397"/>
                  </a:lnTo>
                  <a:lnTo>
                    <a:pt x="1716633" y="262890"/>
                  </a:lnTo>
                  <a:lnTo>
                    <a:pt x="1669313" y="259651"/>
                  </a:lnTo>
                  <a:lnTo>
                    <a:pt x="1624012" y="249631"/>
                  </a:lnTo>
                  <a:lnTo>
                    <a:pt x="1581213" y="233362"/>
                  </a:lnTo>
                  <a:lnTo>
                    <a:pt x="1541386" y="211391"/>
                  </a:lnTo>
                  <a:lnTo>
                    <a:pt x="1505051" y="184251"/>
                  </a:lnTo>
                  <a:lnTo>
                    <a:pt x="1472679" y="152463"/>
                  </a:lnTo>
                  <a:lnTo>
                    <a:pt x="1444764" y="116598"/>
                  </a:lnTo>
                  <a:lnTo>
                    <a:pt x="1421790" y="77165"/>
                  </a:lnTo>
                  <a:lnTo>
                    <a:pt x="1404251" y="34696"/>
                  </a:lnTo>
                  <a:lnTo>
                    <a:pt x="1395285" y="0"/>
                  </a:lnTo>
                  <a:lnTo>
                    <a:pt x="1369123" y="0"/>
                  </a:lnTo>
                  <a:lnTo>
                    <a:pt x="1379067" y="39154"/>
                  </a:lnTo>
                  <a:lnTo>
                    <a:pt x="1396403" y="82867"/>
                  </a:lnTo>
                  <a:lnTo>
                    <a:pt x="1418907" y="123558"/>
                  </a:lnTo>
                  <a:lnTo>
                    <a:pt x="1446174" y="160782"/>
                  </a:lnTo>
                  <a:lnTo>
                    <a:pt x="1477772" y="194106"/>
                  </a:lnTo>
                  <a:lnTo>
                    <a:pt x="1513319" y="223113"/>
                  </a:lnTo>
                  <a:lnTo>
                    <a:pt x="1552384" y="247357"/>
                  </a:lnTo>
                  <a:lnTo>
                    <a:pt x="1594561" y="266407"/>
                  </a:lnTo>
                  <a:lnTo>
                    <a:pt x="1639443" y="279819"/>
                  </a:lnTo>
                  <a:lnTo>
                    <a:pt x="1686623" y="287185"/>
                  </a:lnTo>
                  <a:lnTo>
                    <a:pt x="1735683" y="288036"/>
                  </a:lnTo>
                  <a:lnTo>
                    <a:pt x="1784045" y="282155"/>
                  </a:lnTo>
                  <a:lnTo>
                    <a:pt x="1830044" y="269913"/>
                  </a:lnTo>
                  <a:lnTo>
                    <a:pt x="1873275" y="251802"/>
                  </a:lnTo>
                  <a:lnTo>
                    <a:pt x="1913331" y="228320"/>
                  </a:lnTo>
                  <a:lnTo>
                    <a:pt x="1949818" y="199974"/>
                  </a:lnTo>
                  <a:lnTo>
                    <a:pt x="1982343" y="167246"/>
                  </a:lnTo>
                  <a:lnTo>
                    <a:pt x="2010498" y="130657"/>
                  </a:lnTo>
                  <a:lnTo>
                    <a:pt x="2033879" y="90690"/>
                  </a:lnTo>
                  <a:lnTo>
                    <a:pt x="2052091" y="47853"/>
                  </a:lnTo>
                  <a:lnTo>
                    <a:pt x="2059305" y="22034"/>
                  </a:lnTo>
                  <a:lnTo>
                    <a:pt x="2065058" y="44526"/>
                  </a:lnTo>
                  <a:lnTo>
                    <a:pt x="2082419" y="88201"/>
                  </a:lnTo>
                  <a:lnTo>
                    <a:pt x="2104910" y="128828"/>
                  </a:lnTo>
                  <a:lnTo>
                    <a:pt x="2132126" y="165976"/>
                  </a:lnTo>
                  <a:lnTo>
                    <a:pt x="2163673" y="199224"/>
                  </a:lnTo>
                  <a:lnTo>
                    <a:pt x="2199157" y="228168"/>
                  </a:lnTo>
                  <a:lnTo>
                    <a:pt x="2238159" y="252374"/>
                  </a:lnTo>
                  <a:lnTo>
                    <a:pt x="2280297" y="271424"/>
                  </a:lnTo>
                  <a:lnTo>
                    <a:pt x="2325166" y="284886"/>
                  </a:lnTo>
                  <a:lnTo>
                    <a:pt x="2372360" y="292341"/>
                  </a:lnTo>
                  <a:lnTo>
                    <a:pt x="2421483" y="293370"/>
                  </a:lnTo>
                  <a:lnTo>
                    <a:pt x="2469972" y="287210"/>
                  </a:lnTo>
                  <a:lnTo>
                    <a:pt x="2516047" y="274777"/>
                  </a:lnTo>
                  <a:lnTo>
                    <a:pt x="2559316" y="256565"/>
                  </a:lnTo>
                  <a:lnTo>
                    <a:pt x="2599385" y="233057"/>
                  </a:lnTo>
                  <a:lnTo>
                    <a:pt x="2635859" y="204724"/>
                  </a:lnTo>
                  <a:lnTo>
                    <a:pt x="2668346" y="172046"/>
                  </a:lnTo>
                  <a:lnTo>
                    <a:pt x="2696451" y="135509"/>
                  </a:lnTo>
                  <a:lnTo>
                    <a:pt x="2719781" y="95580"/>
                  </a:lnTo>
                  <a:lnTo>
                    <a:pt x="2737955" y="52755"/>
                  </a:lnTo>
                  <a:lnTo>
                    <a:pt x="2745778" y="24650"/>
                  </a:lnTo>
                  <a:lnTo>
                    <a:pt x="2750858" y="44526"/>
                  </a:lnTo>
                  <a:lnTo>
                    <a:pt x="2768219" y="88201"/>
                  </a:lnTo>
                  <a:lnTo>
                    <a:pt x="2790710" y="128828"/>
                  </a:lnTo>
                  <a:lnTo>
                    <a:pt x="2817926" y="165976"/>
                  </a:lnTo>
                  <a:lnTo>
                    <a:pt x="2849473" y="199224"/>
                  </a:lnTo>
                  <a:lnTo>
                    <a:pt x="2884957" y="228168"/>
                  </a:lnTo>
                  <a:lnTo>
                    <a:pt x="2923959" y="252374"/>
                  </a:lnTo>
                  <a:lnTo>
                    <a:pt x="2966097" y="271424"/>
                  </a:lnTo>
                  <a:lnTo>
                    <a:pt x="3010966" y="284886"/>
                  </a:lnTo>
                  <a:lnTo>
                    <a:pt x="3058160" y="292341"/>
                  </a:lnTo>
                  <a:lnTo>
                    <a:pt x="3107283" y="293370"/>
                  </a:lnTo>
                  <a:lnTo>
                    <a:pt x="3155772" y="287210"/>
                  </a:lnTo>
                  <a:lnTo>
                    <a:pt x="3201847" y="274777"/>
                  </a:lnTo>
                  <a:lnTo>
                    <a:pt x="3245116" y="256565"/>
                  </a:lnTo>
                  <a:lnTo>
                    <a:pt x="3285185" y="233057"/>
                  </a:lnTo>
                  <a:lnTo>
                    <a:pt x="3321659" y="204724"/>
                  </a:lnTo>
                  <a:lnTo>
                    <a:pt x="3354146" y="172046"/>
                  </a:lnTo>
                  <a:lnTo>
                    <a:pt x="3382251" y="135509"/>
                  </a:lnTo>
                  <a:lnTo>
                    <a:pt x="3405581" y="95580"/>
                  </a:lnTo>
                  <a:lnTo>
                    <a:pt x="3423755" y="52755"/>
                  </a:lnTo>
                  <a:lnTo>
                    <a:pt x="3430295" y="29248"/>
                  </a:lnTo>
                  <a:lnTo>
                    <a:pt x="3436505" y="53670"/>
                  </a:lnTo>
                  <a:lnTo>
                    <a:pt x="3453828" y="97383"/>
                  </a:lnTo>
                  <a:lnTo>
                    <a:pt x="3476307" y="138074"/>
                  </a:lnTo>
                  <a:lnTo>
                    <a:pt x="3503549" y="175285"/>
                  </a:lnTo>
                  <a:lnTo>
                    <a:pt x="3535121" y="208610"/>
                  </a:lnTo>
                  <a:lnTo>
                    <a:pt x="3570630" y="237604"/>
                  </a:lnTo>
                  <a:lnTo>
                    <a:pt x="3609683" y="261835"/>
                  </a:lnTo>
                  <a:lnTo>
                    <a:pt x="3651859" y="280885"/>
                  </a:lnTo>
                  <a:lnTo>
                    <a:pt x="3696754" y="294297"/>
                  </a:lnTo>
                  <a:lnTo>
                    <a:pt x="3743960" y="301650"/>
                  </a:lnTo>
                  <a:lnTo>
                    <a:pt x="3793083" y="302514"/>
                  </a:lnTo>
                  <a:lnTo>
                    <a:pt x="3841407" y="296710"/>
                  </a:lnTo>
                  <a:lnTo>
                    <a:pt x="3887381" y="284492"/>
                  </a:lnTo>
                  <a:lnTo>
                    <a:pt x="3930599" y="266395"/>
                  </a:lnTo>
                  <a:lnTo>
                    <a:pt x="3970680" y="242900"/>
                  </a:lnTo>
                  <a:lnTo>
                    <a:pt x="4007193" y="214515"/>
                  </a:lnTo>
                  <a:lnTo>
                    <a:pt x="4039743" y="181762"/>
                  </a:lnTo>
                  <a:lnTo>
                    <a:pt x="4067911" y="145122"/>
                  </a:lnTo>
                  <a:lnTo>
                    <a:pt x="4091317" y="105117"/>
                  </a:lnTo>
                  <a:lnTo>
                    <a:pt x="4109555" y="62255"/>
                  </a:lnTo>
                  <a:lnTo>
                    <a:pt x="4122191" y="17030"/>
                  </a:lnTo>
                  <a:lnTo>
                    <a:pt x="4124604" y="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808" y="2859785"/>
              <a:ext cx="6882384" cy="749046"/>
            </a:xfrm>
            <a:prstGeom prst="rect">
              <a:avLst/>
            </a:prstGeom>
          </p:spPr>
        </p:pic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771142" y="2210118"/>
          <a:ext cx="6427470" cy="1170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40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4513">
                <a:tc>
                  <a:txBody>
                    <a:bodyPr/>
                    <a:lstStyle/>
                    <a:p>
                      <a:pPr marL="31750">
                        <a:lnSpc>
                          <a:spcPts val="206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ts val="206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5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2105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214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115" algn="ctr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470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ts val="2080"/>
                        </a:lnSpc>
                      </a:pPr>
                      <a:r>
                        <a:rPr sz="1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4693920" y="3874008"/>
            <a:ext cx="671830" cy="1021080"/>
            <a:chOff x="4693920" y="3874008"/>
            <a:chExt cx="671830" cy="1021080"/>
          </a:xfrm>
        </p:grpSpPr>
        <p:sp>
          <p:nvSpPr>
            <p:cNvPr id="18" name="object 18"/>
            <p:cNvSpPr/>
            <p:nvPr/>
          </p:nvSpPr>
          <p:spPr>
            <a:xfrm>
              <a:off x="4876800" y="3886200"/>
              <a:ext cx="304800" cy="487680"/>
            </a:xfrm>
            <a:custGeom>
              <a:avLst/>
              <a:gdLst/>
              <a:ahLst/>
              <a:cxnLst/>
              <a:rect l="l" t="t" r="r" b="b"/>
              <a:pathLst>
                <a:path w="304800" h="487679">
                  <a:moveTo>
                    <a:pt x="304800" y="487679"/>
                  </a:moveTo>
                  <a:lnTo>
                    <a:pt x="304800" y="0"/>
                  </a:lnTo>
                  <a:lnTo>
                    <a:pt x="0" y="0"/>
                  </a:lnTo>
                  <a:lnTo>
                    <a:pt x="0" y="487679"/>
                  </a:lnTo>
                  <a:lnTo>
                    <a:pt x="304800" y="487679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64608" y="3874008"/>
              <a:ext cx="330200" cy="500380"/>
            </a:xfrm>
            <a:custGeom>
              <a:avLst/>
              <a:gdLst/>
              <a:ahLst/>
              <a:cxnLst/>
              <a:rect l="l" t="t" r="r" b="b"/>
              <a:pathLst>
                <a:path w="330200" h="500379">
                  <a:moveTo>
                    <a:pt x="329945" y="499871"/>
                  </a:moveTo>
                  <a:lnTo>
                    <a:pt x="329945" y="0"/>
                  </a:lnTo>
                  <a:lnTo>
                    <a:pt x="0" y="0"/>
                  </a:lnTo>
                  <a:lnTo>
                    <a:pt x="0" y="499871"/>
                  </a:lnTo>
                  <a:lnTo>
                    <a:pt x="12191" y="499871"/>
                  </a:lnTo>
                  <a:lnTo>
                    <a:pt x="12191" y="25145"/>
                  </a:lnTo>
                  <a:lnTo>
                    <a:pt x="25145" y="12191"/>
                  </a:lnTo>
                  <a:lnTo>
                    <a:pt x="25145" y="25145"/>
                  </a:lnTo>
                  <a:lnTo>
                    <a:pt x="304800" y="25145"/>
                  </a:lnTo>
                  <a:lnTo>
                    <a:pt x="304800" y="12191"/>
                  </a:lnTo>
                  <a:lnTo>
                    <a:pt x="316991" y="25145"/>
                  </a:lnTo>
                  <a:lnTo>
                    <a:pt x="316991" y="499871"/>
                  </a:lnTo>
                  <a:lnTo>
                    <a:pt x="329945" y="499871"/>
                  </a:lnTo>
                  <a:close/>
                </a:path>
                <a:path w="330200" h="500379">
                  <a:moveTo>
                    <a:pt x="25145" y="25145"/>
                  </a:moveTo>
                  <a:lnTo>
                    <a:pt x="25145" y="12191"/>
                  </a:lnTo>
                  <a:lnTo>
                    <a:pt x="12191" y="25145"/>
                  </a:lnTo>
                  <a:lnTo>
                    <a:pt x="25145" y="25145"/>
                  </a:lnTo>
                  <a:close/>
                </a:path>
                <a:path w="330200" h="500379">
                  <a:moveTo>
                    <a:pt x="25145" y="499871"/>
                  </a:moveTo>
                  <a:lnTo>
                    <a:pt x="25145" y="25145"/>
                  </a:lnTo>
                  <a:lnTo>
                    <a:pt x="12191" y="25145"/>
                  </a:lnTo>
                  <a:lnTo>
                    <a:pt x="12191" y="499871"/>
                  </a:lnTo>
                  <a:lnTo>
                    <a:pt x="25145" y="499871"/>
                  </a:lnTo>
                  <a:close/>
                </a:path>
                <a:path w="330200" h="500379">
                  <a:moveTo>
                    <a:pt x="316991" y="25145"/>
                  </a:moveTo>
                  <a:lnTo>
                    <a:pt x="304800" y="12191"/>
                  </a:lnTo>
                  <a:lnTo>
                    <a:pt x="304800" y="25145"/>
                  </a:lnTo>
                  <a:lnTo>
                    <a:pt x="316991" y="25145"/>
                  </a:lnTo>
                  <a:close/>
                </a:path>
                <a:path w="330200" h="500379">
                  <a:moveTo>
                    <a:pt x="316991" y="499871"/>
                  </a:moveTo>
                  <a:lnTo>
                    <a:pt x="316991" y="25145"/>
                  </a:lnTo>
                  <a:lnTo>
                    <a:pt x="304800" y="25145"/>
                  </a:lnTo>
                  <a:lnTo>
                    <a:pt x="304800" y="499871"/>
                  </a:lnTo>
                  <a:lnTo>
                    <a:pt x="316991" y="499871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24400" y="4373880"/>
              <a:ext cx="609600" cy="502920"/>
            </a:xfrm>
            <a:custGeom>
              <a:avLst/>
              <a:gdLst/>
              <a:ahLst/>
              <a:cxnLst/>
              <a:rect l="l" t="t" r="r" b="b"/>
              <a:pathLst>
                <a:path w="609600" h="502920">
                  <a:moveTo>
                    <a:pt x="609600" y="198120"/>
                  </a:moveTo>
                  <a:lnTo>
                    <a:pt x="457200" y="198120"/>
                  </a:lnTo>
                  <a:lnTo>
                    <a:pt x="457200" y="0"/>
                  </a:lnTo>
                  <a:lnTo>
                    <a:pt x="152400" y="0"/>
                  </a:lnTo>
                  <a:lnTo>
                    <a:pt x="152400" y="198120"/>
                  </a:lnTo>
                  <a:lnTo>
                    <a:pt x="0" y="198120"/>
                  </a:lnTo>
                  <a:lnTo>
                    <a:pt x="304800" y="502920"/>
                  </a:lnTo>
                  <a:lnTo>
                    <a:pt x="609600" y="19812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93920" y="4373880"/>
              <a:ext cx="671830" cy="521334"/>
            </a:xfrm>
            <a:custGeom>
              <a:avLst/>
              <a:gdLst/>
              <a:ahLst/>
              <a:cxnLst/>
              <a:rect l="l" t="t" r="r" b="b"/>
              <a:pathLst>
                <a:path w="671829" h="521335">
                  <a:moveTo>
                    <a:pt x="182879" y="185928"/>
                  </a:moveTo>
                  <a:lnTo>
                    <a:pt x="0" y="185928"/>
                  </a:lnTo>
                  <a:lnTo>
                    <a:pt x="30479" y="216408"/>
                  </a:lnTo>
                  <a:lnTo>
                    <a:pt x="30479" y="211074"/>
                  </a:lnTo>
                  <a:lnTo>
                    <a:pt x="39624" y="189737"/>
                  </a:lnTo>
                  <a:lnTo>
                    <a:pt x="60960" y="211074"/>
                  </a:lnTo>
                  <a:lnTo>
                    <a:pt x="170687" y="211074"/>
                  </a:lnTo>
                  <a:lnTo>
                    <a:pt x="170687" y="198120"/>
                  </a:lnTo>
                  <a:lnTo>
                    <a:pt x="182879" y="185928"/>
                  </a:lnTo>
                  <a:close/>
                </a:path>
                <a:path w="671829" h="521335">
                  <a:moveTo>
                    <a:pt x="60960" y="211074"/>
                  </a:moveTo>
                  <a:lnTo>
                    <a:pt x="39624" y="189737"/>
                  </a:lnTo>
                  <a:lnTo>
                    <a:pt x="30479" y="211074"/>
                  </a:lnTo>
                  <a:lnTo>
                    <a:pt x="60960" y="211074"/>
                  </a:lnTo>
                  <a:close/>
                </a:path>
                <a:path w="671829" h="521335">
                  <a:moveTo>
                    <a:pt x="335660" y="485775"/>
                  </a:moveTo>
                  <a:lnTo>
                    <a:pt x="60960" y="211074"/>
                  </a:lnTo>
                  <a:lnTo>
                    <a:pt x="30479" y="211074"/>
                  </a:lnTo>
                  <a:lnTo>
                    <a:pt x="30479" y="216408"/>
                  </a:lnTo>
                  <a:lnTo>
                    <a:pt x="326897" y="512825"/>
                  </a:lnTo>
                  <a:lnTo>
                    <a:pt x="326897" y="494538"/>
                  </a:lnTo>
                  <a:lnTo>
                    <a:pt x="335660" y="485775"/>
                  </a:lnTo>
                  <a:close/>
                </a:path>
                <a:path w="671829" h="521335">
                  <a:moveTo>
                    <a:pt x="195833" y="211074"/>
                  </a:moveTo>
                  <a:lnTo>
                    <a:pt x="195833" y="0"/>
                  </a:lnTo>
                  <a:lnTo>
                    <a:pt x="170687" y="0"/>
                  </a:lnTo>
                  <a:lnTo>
                    <a:pt x="170687" y="185928"/>
                  </a:lnTo>
                  <a:lnTo>
                    <a:pt x="182879" y="185928"/>
                  </a:lnTo>
                  <a:lnTo>
                    <a:pt x="182879" y="211074"/>
                  </a:lnTo>
                  <a:lnTo>
                    <a:pt x="195833" y="211074"/>
                  </a:lnTo>
                  <a:close/>
                </a:path>
                <a:path w="671829" h="521335">
                  <a:moveTo>
                    <a:pt x="182879" y="211074"/>
                  </a:moveTo>
                  <a:lnTo>
                    <a:pt x="182879" y="185928"/>
                  </a:lnTo>
                  <a:lnTo>
                    <a:pt x="170687" y="198120"/>
                  </a:lnTo>
                  <a:lnTo>
                    <a:pt x="170687" y="211074"/>
                  </a:lnTo>
                  <a:lnTo>
                    <a:pt x="182879" y="211074"/>
                  </a:lnTo>
                  <a:close/>
                </a:path>
                <a:path w="671829" h="521335">
                  <a:moveTo>
                    <a:pt x="344424" y="494538"/>
                  </a:moveTo>
                  <a:lnTo>
                    <a:pt x="335660" y="485775"/>
                  </a:lnTo>
                  <a:lnTo>
                    <a:pt x="326897" y="494538"/>
                  </a:lnTo>
                  <a:lnTo>
                    <a:pt x="344424" y="494538"/>
                  </a:lnTo>
                  <a:close/>
                </a:path>
                <a:path w="671829" h="521335">
                  <a:moveTo>
                    <a:pt x="344424" y="512084"/>
                  </a:moveTo>
                  <a:lnTo>
                    <a:pt x="344424" y="494538"/>
                  </a:lnTo>
                  <a:lnTo>
                    <a:pt x="326897" y="494538"/>
                  </a:lnTo>
                  <a:lnTo>
                    <a:pt x="326897" y="512825"/>
                  </a:lnTo>
                  <a:lnTo>
                    <a:pt x="335279" y="521208"/>
                  </a:lnTo>
                  <a:lnTo>
                    <a:pt x="344424" y="512084"/>
                  </a:lnTo>
                  <a:close/>
                </a:path>
                <a:path w="671829" h="521335">
                  <a:moveTo>
                    <a:pt x="640079" y="217099"/>
                  </a:moveTo>
                  <a:lnTo>
                    <a:pt x="640079" y="211074"/>
                  </a:lnTo>
                  <a:lnTo>
                    <a:pt x="610361" y="211074"/>
                  </a:lnTo>
                  <a:lnTo>
                    <a:pt x="335660" y="485775"/>
                  </a:lnTo>
                  <a:lnTo>
                    <a:pt x="344424" y="494538"/>
                  </a:lnTo>
                  <a:lnTo>
                    <a:pt x="344424" y="512084"/>
                  </a:lnTo>
                  <a:lnTo>
                    <a:pt x="640079" y="217099"/>
                  </a:lnTo>
                  <a:close/>
                </a:path>
                <a:path w="671829" h="521335">
                  <a:moveTo>
                    <a:pt x="500633" y="185928"/>
                  </a:moveTo>
                  <a:lnTo>
                    <a:pt x="500633" y="0"/>
                  </a:lnTo>
                  <a:lnTo>
                    <a:pt x="475488" y="0"/>
                  </a:lnTo>
                  <a:lnTo>
                    <a:pt x="475488" y="211074"/>
                  </a:lnTo>
                  <a:lnTo>
                    <a:pt x="487679" y="211074"/>
                  </a:lnTo>
                  <a:lnTo>
                    <a:pt x="487679" y="185928"/>
                  </a:lnTo>
                  <a:lnTo>
                    <a:pt x="500633" y="185928"/>
                  </a:lnTo>
                  <a:close/>
                </a:path>
                <a:path w="671829" h="521335">
                  <a:moveTo>
                    <a:pt x="671321" y="185928"/>
                  </a:moveTo>
                  <a:lnTo>
                    <a:pt x="487679" y="185928"/>
                  </a:lnTo>
                  <a:lnTo>
                    <a:pt x="500633" y="198120"/>
                  </a:lnTo>
                  <a:lnTo>
                    <a:pt x="500633" y="211074"/>
                  </a:lnTo>
                  <a:lnTo>
                    <a:pt x="610361" y="211074"/>
                  </a:lnTo>
                  <a:lnTo>
                    <a:pt x="631697" y="189737"/>
                  </a:lnTo>
                  <a:lnTo>
                    <a:pt x="640079" y="211074"/>
                  </a:lnTo>
                  <a:lnTo>
                    <a:pt x="640079" y="217099"/>
                  </a:lnTo>
                  <a:lnTo>
                    <a:pt x="671321" y="185928"/>
                  </a:lnTo>
                  <a:close/>
                </a:path>
                <a:path w="671829" h="521335">
                  <a:moveTo>
                    <a:pt x="500633" y="211074"/>
                  </a:moveTo>
                  <a:lnTo>
                    <a:pt x="500633" y="198120"/>
                  </a:lnTo>
                  <a:lnTo>
                    <a:pt x="487679" y="185928"/>
                  </a:lnTo>
                  <a:lnTo>
                    <a:pt x="487679" y="211074"/>
                  </a:lnTo>
                  <a:lnTo>
                    <a:pt x="500633" y="211074"/>
                  </a:lnTo>
                  <a:close/>
                </a:path>
                <a:path w="671829" h="521335">
                  <a:moveTo>
                    <a:pt x="640079" y="211074"/>
                  </a:moveTo>
                  <a:lnTo>
                    <a:pt x="631697" y="189737"/>
                  </a:lnTo>
                  <a:lnTo>
                    <a:pt x="610361" y="211074"/>
                  </a:lnTo>
                  <a:lnTo>
                    <a:pt x="640079" y="211074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1808" y="5359908"/>
            <a:ext cx="6882383" cy="74828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219191" y="55659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90192" y="557504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75992" y="558266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1792" y="55659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47591" y="55659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33391" y="55659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04991" y="557504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13345" y="558037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90792" y="55803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99145" y="5590285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708152"/>
            <a:ext cx="596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Sắp </a:t>
            </a:r>
            <a:r>
              <a:rPr sz="3600" dirty="0"/>
              <a:t>xếp nhanh (Quick</a:t>
            </a:r>
            <a:r>
              <a:rPr sz="3600" spc="-130" dirty="0"/>
              <a:t> </a:t>
            </a:r>
            <a:r>
              <a:rPr sz="3600" dirty="0"/>
              <a:t>sort)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40939" y="1577593"/>
            <a:ext cx="4703445" cy="572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void Quick_Sort(int left,int right,int</a:t>
            </a:r>
            <a:r>
              <a:rPr sz="2200" spc="-2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A[])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2580" marR="118554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int pivot =</a:t>
            </a:r>
            <a:r>
              <a:rPr sz="2200" spc="-1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A[(left+right)/2];  int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 =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left,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j = right;  while(i&lt;j)</a:t>
            </a:r>
            <a:endParaRPr sz="2200">
              <a:latin typeface="Arial"/>
              <a:cs typeface="Arial"/>
            </a:endParaRPr>
          </a:p>
          <a:p>
            <a:pPr marL="32258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927100" marR="108966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while(A[i] &lt; pivot)</a:t>
            </a:r>
            <a:r>
              <a:rPr sz="2200" spc="-114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i++;  while(A[j] &gt; pivot) j--; 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if(i&lt;=j)</a:t>
            </a:r>
            <a:endParaRPr sz="2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841500" marR="1004569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Swap(A[i],A[j]); 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i++;</a:t>
            </a:r>
            <a:r>
              <a:rPr sz="22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j--;</a:t>
            </a:r>
            <a:endParaRPr sz="22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258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2580" marR="602615" indent="-63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if(left&lt;j)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Quick_Sort(left,j,A); 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if(right&gt;i)</a:t>
            </a:r>
            <a:r>
              <a:rPr sz="22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Quick_Sort(i,right,A);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217" y="673862"/>
            <a:ext cx="57569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6975" algn="l"/>
              </a:tabLst>
            </a:pPr>
            <a:r>
              <a:rPr spc="-5" dirty="0"/>
              <a:t>Các thuật	toán tìm</a:t>
            </a:r>
            <a:r>
              <a:rPr spc="-50" dirty="0"/>
              <a:t> </a:t>
            </a:r>
            <a:r>
              <a:rPr spc="-5" dirty="0"/>
              <a:t>kiếm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0739" y="1699513"/>
            <a:ext cx="4860290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FF0000"/>
                </a:solidFill>
                <a:latin typeface="Arial"/>
                <a:cs typeface="Arial"/>
              </a:rPr>
              <a:t>Tìm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kiếm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tuần</a:t>
            </a:r>
            <a:r>
              <a:rPr sz="28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>
              <a:latin typeface="Arial"/>
              <a:cs typeface="Arial"/>
            </a:endParaRPr>
          </a:p>
          <a:p>
            <a:pPr marL="41846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 Search(int x, int n, int</a:t>
            </a:r>
            <a:r>
              <a:rPr sz="2800" spc="-1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a[])</a:t>
            </a:r>
            <a:endParaRPr sz="2800">
              <a:latin typeface="Arial"/>
              <a:cs typeface="Arial"/>
            </a:endParaRPr>
          </a:p>
          <a:p>
            <a:pPr marL="418465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09955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for(int i=0;i&lt;n;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i++)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8376" y="4101642"/>
            <a:ext cx="330898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0">
              <a:lnSpc>
                <a:spcPct val="120000"/>
              </a:lnSpc>
              <a:spcBef>
                <a:spcPts val="100"/>
              </a:spcBef>
              <a:tabLst>
                <a:tab pos="2087880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if(x==a[i])	return</a:t>
            </a:r>
            <a:r>
              <a:rPr sz="2800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i;  return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-1;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2740" y="4101642"/>
            <a:ext cx="2747645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//tìm thấy ở vị trí</a:t>
            </a:r>
            <a:r>
              <a:rPr sz="2800" i="1" spc="-1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//không tìm</a:t>
            </a:r>
            <a:r>
              <a:rPr sz="2800" i="1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132767"/>
                </a:solidFill>
                <a:latin typeface="Arial"/>
                <a:cs typeface="Arial"/>
              </a:rPr>
              <a:t>thấy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86" y="5210810"/>
            <a:ext cx="144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217" y="750061"/>
            <a:ext cx="57569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6975" algn="l"/>
              </a:tabLst>
            </a:pPr>
            <a:r>
              <a:rPr spc="-5" dirty="0"/>
              <a:t>Các thuật	toán tìm</a:t>
            </a:r>
            <a:r>
              <a:rPr spc="-50" dirty="0"/>
              <a:t> </a:t>
            </a:r>
            <a:r>
              <a:rPr spc="-5" dirty="0"/>
              <a:t>kiếm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612685"/>
            <a:ext cx="5631180" cy="53689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FF0000"/>
                </a:solidFill>
                <a:latin typeface="Arial"/>
                <a:cs typeface="Arial"/>
              </a:rPr>
              <a:t>Tìm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kiếm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nhị</a:t>
            </a:r>
            <a:r>
              <a:rPr sz="28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phân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18465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Search(int x,int Left,int Right,int A[])</a:t>
            </a:r>
            <a:endParaRPr sz="2400">
              <a:latin typeface="Arial"/>
              <a:cs typeface="Arial"/>
            </a:endParaRPr>
          </a:p>
          <a:p>
            <a:pPr marL="41846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66992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while(Left&lt;=Right)</a:t>
            </a:r>
            <a:endParaRPr sz="2400">
              <a:latin typeface="Arial"/>
              <a:cs typeface="Arial"/>
            </a:endParaRPr>
          </a:p>
          <a:p>
            <a:pPr marL="6699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838200" marR="1482725">
              <a:lnSpc>
                <a:spcPct val="12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Mid=(Left+Right)/2;  if(x==A[Mid]) return</a:t>
            </a:r>
            <a:r>
              <a:rPr sz="2400" spc="-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Mid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1515110" marR="770255" indent="-676910">
              <a:lnSpc>
                <a:spcPct val="12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else if(x&lt;A[Mid]) Right=Mid-1;  else Left=Mid+1;</a:t>
            </a:r>
            <a:endParaRPr sz="2400">
              <a:latin typeface="Arial"/>
              <a:cs typeface="Arial"/>
            </a:endParaRPr>
          </a:p>
          <a:p>
            <a:pPr marL="66992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66992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return</a:t>
            </a:r>
            <a:r>
              <a:rPr sz="24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0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41846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6108" y="750061"/>
            <a:ext cx="4316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MẢNG HAI</a:t>
            </a:r>
            <a:r>
              <a:rPr spc="-105" dirty="0"/>
              <a:t> </a:t>
            </a:r>
            <a:r>
              <a:rPr dirty="0"/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0739" y="1690674"/>
            <a:ext cx="8376284" cy="40366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5" dirty="0">
                <a:solidFill>
                  <a:srgbClr val="132767"/>
                </a:solidFill>
                <a:latin typeface="Arial"/>
                <a:cs typeface="Arial"/>
              </a:rPr>
              <a:t>Khai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báo mảng 2</a:t>
            </a:r>
            <a:r>
              <a:rPr sz="2800" b="1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chiều</a:t>
            </a:r>
            <a:endParaRPr sz="28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  <a:spcBef>
                <a:spcPts val="670"/>
              </a:spcBef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&lt;Kiểu&gt; &lt;Tên_biến_mảng&gt;</a:t>
            </a:r>
            <a:r>
              <a:rPr sz="2800" b="1" spc="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[Số_dòng][số_cột];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</a:pP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800" u="heavy" spc="-2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float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a[3][4];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b[10][10];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4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40" dirty="0">
                <a:solidFill>
                  <a:srgbClr val="132767"/>
                </a:solidFill>
                <a:latin typeface="Arial"/>
                <a:cs typeface="Arial"/>
              </a:rPr>
              <a:t>Truy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cập mảng 2</a:t>
            </a:r>
            <a:r>
              <a:rPr sz="2800" b="1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chiều</a:t>
            </a:r>
            <a:endParaRPr sz="2800">
              <a:latin typeface="Arial"/>
              <a:cs typeface="Arial"/>
            </a:endParaRPr>
          </a:p>
          <a:p>
            <a:pPr marL="355600" marR="5080" indent="-635">
              <a:lnSpc>
                <a:spcPct val="100000"/>
              </a:lnSpc>
              <a:spcBef>
                <a:spcPts val="670"/>
              </a:spcBef>
              <a:tabLst>
                <a:tab pos="967740" algn="l"/>
                <a:tab pos="1718945" algn="l"/>
                <a:tab pos="2449830" algn="l"/>
                <a:tab pos="3201670" algn="l"/>
                <a:tab pos="4152265" algn="l"/>
                <a:tab pos="4645660" algn="l"/>
                <a:tab pos="5259070" algn="l"/>
                <a:tab pos="6328410" algn="l"/>
                <a:tab pos="6564630" algn="l"/>
                <a:tab pos="7196455" algn="l"/>
                <a:tab pos="7550784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ể	truy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ập	đến	ph</a:t>
            </a:r>
            <a:r>
              <a:rPr sz="2800" spc="5" dirty="0">
                <a:solidFill>
                  <a:srgbClr val="132767"/>
                </a:solidFill>
                <a:latin typeface="Arial"/>
                <a:cs typeface="Arial"/>
              </a:rPr>
              <a:t>ầ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	tử	[i,j]	(dòng	i	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ột	j)	trong  mảng hai chiều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M,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ta sử dụng cú pháp: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M[i][j].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882" y="1043432"/>
            <a:ext cx="199008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MỤC</a:t>
            </a:r>
            <a:r>
              <a:rPr sz="3200" spc="-75" dirty="0"/>
              <a:t> </a:t>
            </a:r>
            <a:r>
              <a:rPr sz="3200" spc="-5" dirty="0"/>
              <a:t>TIÊU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29" y="1843074"/>
            <a:ext cx="8071484" cy="37807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6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kiến</a:t>
            </a:r>
            <a:r>
              <a:rPr sz="2800" b="1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thức</a:t>
            </a:r>
            <a:endParaRPr sz="2800">
              <a:latin typeface="Arial"/>
              <a:cs typeface="Arial"/>
            </a:endParaRPr>
          </a:p>
          <a:p>
            <a:pPr marL="355600" marR="5080" algn="just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Cung cấp những kiến thức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mảng một chiều  và mảng nhiều chiều, các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thao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tác xử lý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mảng,  mối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liên hệ giữa mảng và con trỏ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6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kỹ</a:t>
            </a:r>
            <a:r>
              <a:rPr sz="2800" b="1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năng</a:t>
            </a:r>
            <a:endParaRPr sz="28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Sau khi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học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xong,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người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học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phải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biết vận dụng  những kiến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thức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đã học để cài đặt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số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thuật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toán về mảng một chiều, mảng hai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chiều…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6108" y="719581"/>
            <a:ext cx="4316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MẢNG HAI</a:t>
            </a:r>
            <a:r>
              <a:rPr spc="-105" dirty="0"/>
              <a:t> </a:t>
            </a:r>
            <a:r>
              <a:rPr dirty="0"/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791205" y="4226730"/>
            <a:ext cx="152146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141224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"	"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40" y="1622552"/>
            <a:ext cx="8376920" cy="3319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 marR="5080" indent="-97409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 Nhập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2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chiều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m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dòng,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cột. Tính và in ra màn </a:t>
            </a:r>
            <a:r>
              <a:rPr sz="2400" spc="5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hình tổng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các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phần tử lớn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của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mỗi</a:t>
            </a:r>
            <a:r>
              <a:rPr sz="2400" spc="-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dòng.</a:t>
            </a:r>
            <a:endParaRPr sz="24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#define MaxM</a:t>
            </a:r>
            <a:r>
              <a:rPr sz="24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#define MaxN</a:t>
            </a:r>
            <a:r>
              <a:rPr sz="2400" spc="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void Nhap(int &amp;m,int &amp;n,int</a:t>
            </a:r>
            <a:r>
              <a:rPr sz="24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a[MaxM][MaxN])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094740" marR="3568700">
              <a:lnSpc>
                <a:spcPct val="100000"/>
              </a:lnSpc>
              <a:tabLst>
                <a:tab pos="3547110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</a:t>
            </a:r>
            <a:r>
              <a:rPr sz="2400" spc="1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So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 dong:	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r>
              <a:rPr sz="24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cin&gt;&gt;m;  cout&lt;&lt;"So cot: ";</a:t>
            </a:r>
            <a:r>
              <a:rPr sz="24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cin&gt;&gt;n;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6579" y="4916678"/>
            <a:ext cx="2583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975" marR="5080" indent="-1689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for(int i=0;i&lt;m;i++)  for(int</a:t>
            </a:r>
            <a:r>
              <a:rPr sz="2400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j=0;j&lt;n;j++)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6835" y="4916678"/>
            <a:ext cx="9550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//dong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//cot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78939" y="5648197"/>
            <a:ext cx="60731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tabLst>
                <a:tab pos="4585970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cout&lt;&lt;"a["&lt;&lt;i&lt;&lt;","&lt;&lt;j&lt;&lt;"]=“;	cin&gt;&gt;a[i][j];</a:t>
            </a:r>
            <a:endParaRPr sz="2400">
              <a:latin typeface="Arial"/>
              <a:cs typeface="Arial"/>
            </a:endParaRPr>
          </a:p>
          <a:p>
            <a:pPr marL="348615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6108" y="750061"/>
            <a:ext cx="4316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MẢNG HAI</a:t>
            </a:r>
            <a:r>
              <a:rPr spc="-105" dirty="0"/>
              <a:t> </a:t>
            </a:r>
            <a:r>
              <a:rPr dirty="0"/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1690674"/>
            <a:ext cx="6814184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void InMang(int m,int n,int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a[MaxM][MaxN])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9839" y="2714803"/>
            <a:ext cx="4456430" cy="3098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for(int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i=0;i&lt;m;i++)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for(int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j=0;j&lt;n;j++)</a:t>
            </a:r>
            <a:endParaRPr sz="2800">
              <a:latin typeface="Arial"/>
              <a:cs typeface="Arial"/>
            </a:endParaRPr>
          </a:p>
          <a:p>
            <a:pPr marL="583565" marR="5080" indent="914400">
              <a:lnSpc>
                <a:spcPct val="12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printf("%4d",a[i][j]); 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cout&lt;&lt;endl;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1813" y="2799842"/>
            <a:ext cx="14903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//số</a:t>
            </a:r>
            <a:r>
              <a:rPr sz="2800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dòng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1508" y="3823980"/>
            <a:ext cx="11734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//số</a:t>
            </a:r>
            <a:r>
              <a:rPr sz="28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cột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5872235"/>
            <a:ext cx="144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1308" y="719581"/>
            <a:ext cx="4316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MẢNG HAI</a:t>
            </a:r>
            <a:r>
              <a:rPr spc="-105" dirty="0"/>
              <a:t> </a:t>
            </a:r>
            <a:r>
              <a:rPr dirty="0"/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776475"/>
            <a:ext cx="8011795" cy="517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600" spc="-10" dirty="0">
                <a:solidFill>
                  <a:srgbClr val="132767"/>
                </a:solidFill>
                <a:latin typeface="Arial"/>
                <a:cs typeface="Arial"/>
              </a:rPr>
              <a:t>Tong(int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m,int n,int</a:t>
            </a:r>
            <a:r>
              <a:rPr sz="2600" spc="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a[MaxM][MaxN])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196215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s=0;</a:t>
            </a:r>
            <a:endParaRPr sz="2600">
              <a:latin typeface="Arial"/>
              <a:cs typeface="Arial"/>
            </a:endParaRPr>
          </a:p>
          <a:p>
            <a:pPr marL="196215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for(int </a:t>
            </a:r>
            <a:r>
              <a:rPr sz="2600" spc="-10" dirty="0">
                <a:solidFill>
                  <a:srgbClr val="132767"/>
                </a:solidFill>
                <a:latin typeface="Arial"/>
                <a:cs typeface="Arial"/>
              </a:rPr>
              <a:t>i=0;i&lt;m;i++) </a:t>
            </a:r>
            <a:r>
              <a:rPr sz="2600" i="1" spc="-5" dirty="0">
                <a:solidFill>
                  <a:srgbClr val="132767"/>
                </a:solidFill>
                <a:latin typeface="Arial"/>
                <a:cs typeface="Arial"/>
              </a:rPr>
              <a:t>//duyệt qua từng</a:t>
            </a:r>
            <a:r>
              <a:rPr sz="2600" i="1" spc="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132767"/>
                </a:solidFill>
                <a:latin typeface="Arial"/>
                <a:cs typeface="Arial"/>
              </a:rPr>
              <a:t>dòng</a:t>
            </a:r>
            <a:endParaRPr sz="2600">
              <a:latin typeface="Arial"/>
              <a:cs typeface="Arial"/>
            </a:endParaRPr>
          </a:p>
          <a:p>
            <a:pPr marL="196215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600" spc="-10" dirty="0">
                <a:solidFill>
                  <a:srgbClr val="132767"/>
                </a:solidFill>
                <a:latin typeface="Arial"/>
                <a:cs typeface="Arial"/>
              </a:rPr>
              <a:t>max=a[i][0];</a:t>
            </a:r>
            <a:endParaRPr sz="260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  <a:tabLst>
                <a:tab pos="3242310" algn="l"/>
              </a:tabLst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for(int</a:t>
            </a:r>
            <a:r>
              <a:rPr sz="2600" spc="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j=1;j&lt;n;j++)	</a:t>
            </a:r>
            <a:r>
              <a:rPr sz="2600" i="1" spc="-5" dirty="0">
                <a:solidFill>
                  <a:srgbClr val="132767"/>
                </a:solidFill>
                <a:latin typeface="Arial"/>
                <a:cs typeface="Arial"/>
              </a:rPr>
              <a:t>//duyệt qua n phần tử của dòng</a:t>
            </a:r>
            <a:r>
              <a:rPr sz="2600" i="1" spc="114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132767"/>
                </a:solidFill>
                <a:latin typeface="Arial"/>
                <a:cs typeface="Arial"/>
              </a:rPr>
              <a:t>i</a:t>
            </a:r>
            <a:endParaRPr sz="2600">
              <a:latin typeface="Arial"/>
              <a:cs typeface="Arial"/>
            </a:endParaRPr>
          </a:p>
          <a:p>
            <a:pPr marL="563880">
              <a:lnSpc>
                <a:spcPct val="100000"/>
              </a:lnSpc>
            </a:pPr>
            <a:r>
              <a:rPr sz="2600" spc="-10" dirty="0">
                <a:solidFill>
                  <a:srgbClr val="132767"/>
                </a:solidFill>
                <a:latin typeface="Arial"/>
                <a:cs typeface="Arial"/>
              </a:rPr>
              <a:t>if(max&lt;a[i][j])</a:t>
            </a:r>
            <a:r>
              <a:rPr sz="2600" spc="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132767"/>
                </a:solidFill>
                <a:latin typeface="Arial"/>
                <a:cs typeface="Arial"/>
              </a:rPr>
              <a:t>max=a[i][j];</a:t>
            </a:r>
            <a:endParaRPr sz="26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600" i="1" spc="-5" dirty="0">
                <a:solidFill>
                  <a:srgbClr val="132767"/>
                </a:solidFill>
                <a:latin typeface="Arial"/>
                <a:cs typeface="Arial"/>
              </a:rPr>
              <a:t>//cong vao bien</a:t>
            </a:r>
            <a:r>
              <a:rPr sz="2600" i="1" spc="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132767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s+=max;</a:t>
            </a:r>
            <a:endParaRPr sz="2600">
              <a:latin typeface="Arial"/>
              <a:cs typeface="Arial"/>
            </a:endParaRPr>
          </a:p>
          <a:p>
            <a:pPr marL="196215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  <a:p>
            <a:pPr marL="196215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return</a:t>
            </a:r>
            <a:r>
              <a:rPr sz="26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s;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1308" y="750061"/>
            <a:ext cx="4316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MẢNG HAI</a:t>
            </a:r>
            <a:r>
              <a:rPr spc="-105" dirty="0"/>
              <a:t> </a:t>
            </a:r>
            <a:r>
              <a:rPr dirty="0"/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3139" y="1753310"/>
            <a:ext cx="6724015" cy="41224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int m, n,</a:t>
            </a:r>
            <a:r>
              <a:rPr sz="32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a[MaxM][MaxN];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65"/>
              </a:spcBef>
            </a:pP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Nhap(m,n,a);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InMang(m,n,a);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65"/>
              </a:spcBef>
            </a:pP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cout&lt;&lt;"Tong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max:</a:t>
            </a:r>
            <a:r>
              <a:rPr sz="32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"&lt;&lt;Tong(m,n,a);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5652" y="673862"/>
            <a:ext cx="49079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 </a:t>
            </a:r>
            <a:r>
              <a:rPr dirty="0"/>
              <a:t>TRỎ VÀ</a:t>
            </a:r>
            <a:r>
              <a:rPr spc="-105" dirty="0"/>
              <a:t> </a:t>
            </a:r>
            <a:r>
              <a:rPr dirty="0"/>
              <a:t>MẢNG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641004"/>
            <a:ext cx="8375650" cy="276669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3200" spc="-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Khái niệm con</a:t>
            </a:r>
            <a:r>
              <a:rPr sz="3200" b="1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trỏ</a:t>
            </a:r>
            <a:endParaRPr sz="3200">
              <a:latin typeface="Arial"/>
              <a:cs typeface="Arial"/>
            </a:endParaRPr>
          </a:p>
          <a:p>
            <a:pPr marL="354965" marR="5080">
              <a:lnSpc>
                <a:spcPct val="102699"/>
              </a:lnSpc>
              <a:spcBef>
                <a:spcPts val="310"/>
              </a:spcBef>
              <a:tabLst>
                <a:tab pos="1179830" algn="l"/>
                <a:tab pos="1765935" algn="l"/>
                <a:tab pos="2214245" algn="l"/>
                <a:tab pos="2978785" algn="l"/>
                <a:tab pos="3823970" algn="l"/>
                <a:tab pos="4807585" algn="l"/>
                <a:tab pos="5453380" algn="l"/>
                <a:tab pos="6080125" algn="l"/>
                <a:tab pos="6826250" algn="l"/>
                <a:tab pos="7589520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on	trỏ	là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ột	biến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hứa	địa	chỉ	của	một	vùng  nhớ hoặc 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biến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khác.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800" b="1" u="heavy" spc="-2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5600" marR="82740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 i, j, </a:t>
            </a:r>
            <a:r>
              <a:rPr sz="2800" spc="35" dirty="0">
                <a:solidFill>
                  <a:srgbClr val="132767"/>
                </a:solidFill>
                <a:latin typeface="Arial"/>
                <a:cs typeface="Arial"/>
              </a:rPr>
              <a:t>*p;//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 là con trỏ trỏ đến một số</a:t>
            </a:r>
            <a:r>
              <a:rPr sz="2800" spc="-1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nguyên  i =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5;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68926" y="4381753"/>
            <a:ext cx="654812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// p chứa địa chỉ của biến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// j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chứa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giá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trị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tại vùng nhớ do p trỏ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tới:</a:t>
            </a:r>
            <a:r>
              <a:rPr sz="2800" spc="7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j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3604" y="4381753"/>
            <a:ext cx="104330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 =</a:t>
            </a:r>
            <a:r>
              <a:rPr sz="28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&amp;i;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j =</a:t>
            </a:r>
            <a:r>
              <a:rPr sz="28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*p;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5.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3646" y="5661898"/>
            <a:ext cx="768794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3239" marR="5080" indent="-1781175">
              <a:lnSpc>
                <a:spcPct val="100000"/>
              </a:lnSpc>
              <a:spcBef>
                <a:spcPts val="100"/>
              </a:spcBef>
              <a:tabLst>
                <a:tab pos="1497965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*p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j+2;	// vùng nhớ do p trỏ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chứa giá trị</a:t>
            </a:r>
            <a:r>
              <a:rPr sz="28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j+2,  tức lúc này i = j+2 =</a:t>
            </a:r>
            <a:r>
              <a:rPr sz="2800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7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26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 </a:t>
            </a:r>
            <a:r>
              <a:rPr dirty="0"/>
              <a:t>TRỎ VÀ</a:t>
            </a:r>
            <a:r>
              <a:rPr spc="-105" dirty="0"/>
              <a:t> </a:t>
            </a:r>
            <a:r>
              <a:rPr dirty="0"/>
              <a:t>MẢNG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753310"/>
            <a:ext cx="8029575" cy="470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20000"/>
              </a:lnSpc>
              <a:spcBef>
                <a:spcPts val="100"/>
              </a:spcBef>
            </a:pPr>
            <a:r>
              <a:rPr sz="3200" spc="-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Mối liên quan 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giữa </a:t>
            </a: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con trỏ và mảng 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Con trỏ thường được dùng để xử lý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mảng.  </a:t>
            </a:r>
            <a:r>
              <a:rPr sz="32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dụ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: Ta có các khai báo</a:t>
            </a:r>
            <a:r>
              <a:rPr sz="32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sau:</a:t>
            </a:r>
            <a:endParaRPr sz="3200">
              <a:latin typeface="Arial"/>
              <a:cs typeface="Arial"/>
            </a:endParaRPr>
          </a:p>
          <a:p>
            <a:pPr marL="927100" marR="5539740">
              <a:lnSpc>
                <a:spcPct val="120000"/>
              </a:lnSpc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32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a[10]; 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32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*p;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65"/>
              </a:spcBef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Với các khai báo trên, có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thể</a:t>
            </a:r>
            <a:r>
              <a:rPr sz="32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gán: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p = a;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//con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trỏ </a:t>
            </a:r>
            <a:r>
              <a:rPr sz="3200" i="1" spc="-5" dirty="0">
                <a:solidFill>
                  <a:srgbClr val="132767"/>
                </a:solidFill>
                <a:latin typeface="Arial"/>
                <a:cs typeface="Arial"/>
              </a:rPr>
              <a:t>p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trỏ đến đầu mảng</a:t>
            </a:r>
            <a:r>
              <a:rPr sz="32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i="1" spc="-5" dirty="0">
                <a:solidFill>
                  <a:srgbClr val="132767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3200" spc="-5" dirty="0">
                <a:solidFill>
                  <a:srgbClr val="132767"/>
                </a:solidFill>
                <a:latin typeface="Symbol"/>
                <a:cs typeface="Symbol"/>
              </a:rPr>
              <a:t></a:t>
            </a:r>
            <a:r>
              <a:rPr sz="3200" spc="8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p=&amp;a[0]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5652" y="673862"/>
            <a:ext cx="49079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 </a:t>
            </a:r>
            <a:r>
              <a:rPr dirty="0"/>
              <a:t>TRỎ VÀ</a:t>
            </a:r>
            <a:r>
              <a:rPr spc="-105" dirty="0"/>
              <a:t> </a:t>
            </a:r>
            <a:r>
              <a:rPr dirty="0"/>
              <a:t>MẢNG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0739" y="1623313"/>
            <a:ext cx="5882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cách viết sau là tương</a:t>
            </a:r>
            <a:r>
              <a:rPr sz="2800" spc="-1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đương: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36056" y="2146928"/>
          <a:ext cx="4142104" cy="2484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60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*p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*(p +</a:t>
                      </a:r>
                      <a:r>
                        <a:rPr sz="2800" spc="-4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i)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Symbol"/>
                          <a:cs typeface="Symbol"/>
                        </a:rPr>
                        <a:t></a:t>
                      </a:r>
                      <a:endParaRPr sz="2800">
                        <a:latin typeface="Symbol"/>
                        <a:cs typeface="Symbol"/>
                      </a:endParaRPr>
                    </a:p>
                    <a:p>
                      <a:pPr marL="21209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Symbol"/>
                          <a:cs typeface="Symbol"/>
                        </a:rPr>
                        <a:t></a:t>
                      </a:r>
                      <a:endParaRPr sz="2800">
                        <a:latin typeface="Symbol"/>
                        <a:cs typeface="Symbo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a[0]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27178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a[i]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0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p +</a:t>
                      </a:r>
                      <a:r>
                        <a:rPr sz="2800" spc="-3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Symbol"/>
                          <a:cs typeface="Symbol"/>
                        </a:rPr>
                        <a:t></a:t>
                      </a:r>
                      <a:endParaRPr sz="2800">
                        <a:latin typeface="Symbol"/>
                        <a:cs typeface="Symbo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&amp;a[i]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p = p +</a:t>
                      </a:r>
                      <a:r>
                        <a:rPr sz="2800" spc="-85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Symbol"/>
                          <a:cs typeface="Symbol"/>
                        </a:rPr>
                        <a:t></a:t>
                      </a:r>
                      <a:endParaRPr sz="2800">
                        <a:latin typeface="Symbol"/>
                        <a:cs typeface="Symbo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*p =</a:t>
                      </a:r>
                      <a:r>
                        <a:rPr sz="2800" spc="-1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a[4]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009">
                <a:tc>
                  <a:txBody>
                    <a:bodyPr/>
                    <a:lstStyle/>
                    <a:p>
                      <a:pPr marL="31750">
                        <a:lnSpc>
                          <a:spcPts val="3315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a[i]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ts val="3315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Symbol"/>
                          <a:cs typeface="Symbol"/>
                        </a:rPr>
                        <a:t></a:t>
                      </a:r>
                      <a:endParaRPr sz="2800">
                        <a:latin typeface="Symbol"/>
                        <a:cs typeface="Symbo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ts val="3315"/>
                        </a:lnSpc>
                        <a:spcBef>
                          <a:spcPts val="315"/>
                        </a:spcBef>
                      </a:pP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*(a +</a:t>
                      </a:r>
                      <a:r>
                        <a:rPr sz="2800" spc="-55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solidFill>
                            <a:srgbClr val="132767"/>
                          </a:solidFill>
                          <a:latin typeface="Arial"/>
                          <a:cs typeface="Arial"/>
                        </a:rPr>
                        <a:t>i)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0739" y="4695697"/>
            <a:ext cx="8376920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cách viết trên là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cách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khai thác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mảng </a:t>
            </a:r>
            <a:r>
              <a:rPr sz="2800" b="1" spc="-55" dirty="0">
                <a:solidFill>
                  <a:srgbClr val="132767"/>
                </a:solidFill>
                <a:latin typeface="Arial"/>
                <a:cs typeface="Arial"/>
              </a:rPr>
              <a:t>thông 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qua con trỏ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.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Mặt khác, có thể khai thác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con trỏ  thông qua</a:t>
            </a:r>
            <a:r>
              <a:rPr sz="2800" b="1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mảng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926465" algn="just">
              <a:lnSpc>
                <a:spcPct val="10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p[i]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thay cho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*(p +</a:t>
            </a:r>
            <a:r>
              <a:rPr sz="2800" b="1" spc="-3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i)</a:t>
            </a:r>
            <a:endParaRPr sz="28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Tức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là lúc này </a:t>
            </a:r>
            <a:r>
              <a:rPr sz="2800" b="1" i="1" dirty="0">
                <a:solidFill>
                  <a:srgbClr val="132767"/>
                </a:solidFill>
                <a:latin typeface="Arial"/>
                <a:cs typeface="Arial"/>
              </a:rPr>
              <a:t>p đóng vai trò </a:t>
            </a:r>
            <a:r>
              <a:rPr sz="2800" b="1" i="1" spc="-5" dirty="0">
                <a:solidFill>
                  <a:srgbClr val="132767"/>
                </a:solidFill>
                <a:latin typeface="Arial"/>
                <a:cs typeface="Arial"/>
              </a:rPr>
              <a:t>như một</a:t>
            </a:r>
            <a:r>
              <a:rPr sz="2800" b="1" i="1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132767"/>
                </a:solidFill>
                <a:latin typeface="Arial"/>
                <a:cs typeface="Arial"/>
              </a:rPr>
              <a:t>mảng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26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 </a:t>
            </a:r>
            <a:r>
              <a:rPr dirty="0"/>
              <a:t>TRỎ VÀ</a:t>
            </a:r>
            <a:r>
              <a:rPr spc="-105" dirty="0"/>
              <a:t> </a:t>
            </a:r>
            <a:r>
              <a:rPr dirty="0"/>
              <a:t>MẢNG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2937510"/>
          </a:xfrm>
          <a:custGeom>
            <a:avLst/>
            <a:gdLst/>
            <a:ahLst/>
            <a:cxnLst/>
            <a:rect l="l" t="t" r="r" b="b"/>
            <a:pathLst>
              <a:path w="9144000" h="29375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40" y="1753310"/>
            <a:ext cx="8376920" cy="42195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65"/>
              </a:spcBef>
            </a:pPr>
            <a:r>
              <a:rPr sz="3200" spc="-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3200" b="1" i="1" spc="-5" dirty="0">
                <a:solidFill>
                  <a:srgbClr val="132767"/>
                </a:solidFill>
                <a:latin typeface="Arial"/>
                <a:cs typeface="Arial"/>
              </a:rPr>
              <a:t>Chú</a:t>
            </a:r>
            <a:r>
              <a:rPr sz="3200" b="1" i="1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132767"/>
                </a:solidFill>
                <a:latin typeface="Arial"/>
                <a:cs typeface="Arial"/>
              </a:rPr>
              <a:t>ý:</a:t>
            </a:r>
            <a:endParaRPr sz="3200">
              <a:latin typeface="Arial"/>
              <a:cs typeface="Arial"/>
            </a:endParaRPr>
          </a:p>
          <a:p>
            <a:pPr marL="755015" marR="5080" indent="-285750" algn="just">
              <a:lnSpc>
                <a:spcPct val="100000"/>
              </a:lnSpc>
              <a:spcBef>
                <a:spcPts val="770"/>
              </a:spcBef>
              <a:buClr>
                <a:srgbClr val="22A2E2"/>
              </a:buClr>
              <a:buFont typeface="Wingdings"/>
              <a:buChar char=""/>
              <a:tabLst>
                <a:tab pos="756285" algn="l"/>
              </a:tabLst>
            </a:pPr>
            <a:r>
              <a:rPr sz="3200" i="1" spc="-5" dirty="0">
                <a:solidFill>
                  <a:srgbClr val="132767"/>
                </a:solidFill>
                <a:latin typeface="Arial"/>
                <a:cs typeface="Arial"/>
              </a:rPr>
              <a:t>Khi khai báo mảng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: địa chỉ của mảng  được cấp rõ ràng và đủ kích thước, địa  chỉ này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không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thay đổi. Tên mảng được  xem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như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là một con trỏ hằng trỏ đến vị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trí 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đầu tiên của</a:t>
            </a:r>
            <a:r>
              <a:rPr sz="32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mảng.</a:t>
            </a:r>
            <a:endParaRPr sz="3200">
              <a:latin typeface="Arial"/>
              <a:cs typeface="Arial"/>
            </a:endParaRPr>
          </a:p>
          <a:p>
            <a:pPr marL="755650" indent="-286385" algn="just">
              <a:lnSpc>
                <a:spcPct val="100000"/>
              </a:lnSpc>
              <a:spcBef>
                <a:spcPts val="770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3200" i="1" spc="-5" dirty="0">
                <a:solidFill>
                  <a:srgbClr val="132767"/>
                </a:solidFill>
                <a:latin typeface="Arial"/>
                <a:cs typeface="Arial"/>
              </a:rPr>
              <a:t>Khi khai báo con trỏ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: biến con trỏ</a:t>
            </a:r>
            <a:r>
              <a:rPr sz="32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phải</a:t>
            </a:r>
            <a:endParaRPr sz="3200">
              <a:latin typeface="Arial"/>
              <a:cs typeface="Arial"/>
            </a:endParaRPr>
          </a:p>
          <a:p>
            <a:pPr marL="755650" algn="just">
              <a:lnSpc>
                <a:spcPct val="100000"/>
              </a:lnSpc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được gán cho một địa chỉ cụ</a:t>
            </a:r>
            <a:r>
              <a:rPr sz="32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thể.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26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 </a:t>
            </a:r>
            <a:r>
              <a:rPr dirty="0"/>
              <a:t>TRỎ VÀ</a:t>
            </a:r>
            <a:r>
              <a:rPr spc="-105" dirty="0"/>
              <a:t> </a:t>
            </a:r>
            <a:r>
              <a:rPr dirty="0"/>
              <a:t>MẢNG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36598" y="4166988"/>
            <a:ext cx="158115" cy="4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35"/>
              </a:lnSpc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pc="-5" dirty="0"/>
              <a:t>Ví</a:t>
            </a:r>
            <a:r>
              <a:rPr spc="-15" dirty="0"/>
              <a:t> </a:t>
            </a:r>
            <a:r>
              <a:rPr spc="-5" dirty="0"/>
              <a:t>dụ</a:t>
            </a:r>
            <a:r>
              <a:rPr b="0" i="1" u="none" spc="-5" dirty="0">
                <a:latin typeface="Arial"/>
                <a:cs typeface="Arial"/>
              </a:rPr>
              <a:t>:</a:t>
            </a: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b="0" u="none" spc="-5" dirty="0">
                <a:latin typeface="Arial"/>
                <a:cs typeface="Arial"/>
              </a:rPr>
              <a:t>int</a:t>
            </a:r>
            <a:r>
              <a:rPr b="0" u="none" spc="-15" dirty="0">
                <a:latin typeface="Arial"/>
                <a:cs typeface="Arial"/>
              </a:rPr>
              <a:t> </a:t>
            </a:r>
            <a:r>
              <a:rPr b="0" u="none" spc="-10" dirty="0">
                <a:latin typeface="Arial"/>
                <a:cs typeface="Arial"/>
              </a:rPr>
              <a:t>a[10];</a:t>
            </a: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b="0" u="none" spc="-5" dirty="0">
                <a:latin typeface="Arial"/>
                <a:cs typeface="Arial"/>
              </a:rPr>
              <a:t>a[i] = 0; hoặc *(a + i) = </a:t>
            </a:r>
            <a:r>
              <a:rPr b="0" u="none" spc="-10" dirty="0">
                <a:latin typeface="Arial"/>
                <a:cs typeface="Arial"/>
              </a:rPr>
              <a:t>0; </a:t>
            </a:r>
            <a:r>
              <a:rPr b="0" u="none" spc="-5" dirty="0">
                <a:latin typeface="Arial"/>
                <a:cs typeface="Arial"/>
              </a:rPr>
              <a:t>là </a:t>
            </a:r>
            <a:r>
              <a:rPr u="none" spc="-5" dirty="0"/>
              <a:t>hợp</a:t>
            </a:r>
            <a:r>
              <a:rPr u="none" spc="5" dirty="0"/>
              <a:t> </a:t>
            </a:r>
            <a:r>
              <a:rPr u="none" spc="-5" dirty="0"/>
              <a:t>lệ</a:t>
            </a: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b="0" u="none" spc="-10" dirty="0">
                <a:latin typeface="Arial"/>
                <a:cs typeface="Arial"/>
              </a:rPr>
              <a:t>Còn</a:t>
            </a:r>
          </a:p>
          <a:p>
            <a:pPr marL="355600" algn="just">
              <a:lnSpc>
                <a:spcPct val="100000"/>
              </a:lnSpc>
              <a:spcBef>
                <a:spcPts val="770"/>
              </a:spcBef>
            </a:pPr>
            <a:r>
              <a:rPr b="0" u="none" spc="-5" dirty="0">
                <a:latin typeface="Arial"/>
                <a:cs typeface="Arial"/>
              </a:rPr>
              <a:t>int</a:t>
            </a:r>
            <a:r>
              <a:rPr b="0" u="none" spc="345" dirty="0">
                <a:latin typeface="Arial"/>
                <a:cs typeface="Arial"/>
              </a:rPr>
              <a:t> </a:t>
            </a:r>
            <a:r>
              <a:rPr b="0" u="none" spc="-10" dirty="0">
                <a:latin typeface="Arial"/>
                <a:cs typeface="Arial"/>
              </a:rPr>
              <a:t>p;</a:t>
            </a:r>
          </a:p>
          <a:p>
            <a:pPr marL="355600" marR="5080" algn="just">
              <a:lnSpc>
                <a:spcPct val="100000"/>
              </a:lnSpc>
              <a:spcBef>
                <a:spcPts val="765"/>
              </a:spcBef>
            </a:pPr>
            <a:r>
              <a:rPr b="0" u="none" spc="-5" dirty="0">
                <a:latin typeface="Arial"/>
                <a:cs typeface="Arial"/>
              </a:rPr>
              <a:t>p[i] = 0; hoặc *(p + i) = 0; là </a:t>
            </a:r>
            <a:r>
              <a:rPr u="none" spc="-5" dirty="0">
                <a:solidFill>
                  <a:srgbClr val="FF0000"/>
                </a:solidFill>
              </a:rPr>
              <a:t>vô </a:t>
            </a:r>
            <a:r>
              <a:rPr u="none" spc="-10" dirty="0">
                <a:solidFill>
                  <a:srgbClr val="FF0000"/>
                </a:solidFill>
              </a:rPr>
              <a:t>nghĩa </a:t>
            </a:r>
            <a:r>
              <a:rPr b="0" u="none" spc="-5" dirty="0">
                <a:latin typeface="Arial"/>
                <a:cs typeface="Arial"/>
              </a:rPr>
              <a:t>vì </a:t>
            </a:r>
            <a:r>
              <a:rPr i="1" u="none" spc="-5" dirty="0">
                <a:latin typeface="Arial"/>
                <a:cs typeface="Arial"/>
              </a:rPr>
              <a:t>p  chưa được gán địa </a:t>
            </a:r>
            <a:r>
              <a:rPr i="1" u="none" spc="-10" dirty="0">
                <a:latin typeface="Arial"/>
                <a:cs typeface="Arial"/>
              </a:rPr>
              <a:t>chỉ </a:t>
            </a:r>
            <a:r>
              <a:rPr i="1" u="none" spc="-5" dirty="0">
                <a:latin typeface="Arial"/>
                <a:cs typeface="Arial"/>
              </a:rPr>
              <a:t>của một </a:t>
            </a:r>
            <a:r>
              <a:rPr i="1" u="none" spc="-10" dirty="0">
                <a:latin typeface="Arial"/>
                <a:cs typeface="Arial"/>
              </a:rPr>
              <a:t>đối  </a:t>
            </a:r>
            <a:r>
              <a:rPr i="1" u="none" spc="-5" dirty="0">
                <a:latin typeface="Arial"/>
                <a:cs typeface="Arial"/>
              </a:rPr>
              <a:t>tượng </a:t>
            </a:r>
            <a:r>
              <a:rPr b="0" u="none" spc="-5" dirty="0">
                <a:latin typeface="Arial"/>
                <a:cs typeface="Arial"/>
              </a:rPr>
              <a:t>cụ thể nào</a:t>
            </a:r>
            <a:r>
              <a:rPr b="0" u="none" spc="-30" dirty="0">
                <a:latin typeface="Arial"/>
                <a:cs typeface="Arial"/>
              </a:rPr>
              <a:t> </a:t>
            </a:r>
            <a:r>
              <a:rPr b="0" u="none" spc="-5" dirty="0">
                <a:latin typeface="Arial"/>
                <a:cs typeface="Arial"/>
              </a:rPr>
              <a:t>cả.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584" y="1082293"/>
            <a:ext cx="3253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ahoma"/>
                <a:cs typeface="Tahoma"/>
              </a:rPr>
              <a:t>NỘI DUNG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CHÍNH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2040889"/>
            <a:ext cx="8014334" cy="265938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33400" indent="-521334">
              <a:lnSpc>
                <a:spcPct val="100000"/>
              </a:lnSpc>
              <a:spcBef>
                <a:spcPts val="960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một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chiều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Một số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thuật toán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sắp xếp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và tìm</a:t>
            </a:r>
            <a:r>
              <a:rPr sz="3600" b="1" spc="-4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kiếm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và con</a:t>
            </a:r>
            <a:r>
              <a:rPr sz="3600" b="1" spc="-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trỏ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 nhiều</a:t>
            </a:r>
            <a:r>
              <a:rPr sz="3600" b="1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chiều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4261" y="980185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MẢNG MỘT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CHIỀU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766874"/>
            <a:ext cx="7742555" cy="41224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5" dirty="0">
                <a:solidFill>
                  <a:srgbClr val="132767"/>
                </a:solidFill>
                <a:latin typeface="Arial"/>
                <a:cs typeface="Arial"/>
              </a:rPr>
              <a:t>Khai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báo</a:t>
            </a:r>
            <a:r>
              <a:rPr sz="2800" b="1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mảng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&lt;Kiểu&gt;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&lt;Tên_biến&gt;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[&lt;Số_phần_tử&gt;]</a:t>
            </a:r>
            <a:endParaRPr sz="2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  <a:spcBef>
                <a:spcPts val="675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[={</a:t>
            </a:r>
            <a:r>
              <a:rPr sz="28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&lt;Các_giá_trị_khởi_tạo&gt;}];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800" b="1" u="heavy" spc="-2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355600" marR="5498465">
              <a:lnSpc>
                <a:spcPct val="12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float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a[3];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char</a:t>
            </a:r>
            <a:r>
              <a:rPr sz="28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b[100];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x[4]={2,5,-8,6}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char c[ ] = {'a', 'b', 'c',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'd'};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4261" y="980185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MẢNG MỘT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CHIỀU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3916679"/>
            <a:chOff x="457200" y="1436369"/>
            <a:chExt cx="9144000" cy="391667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2937510"/>
            </a:xfrm>
            <a:custGeom>
              <a:avLst/>
              <a:gdLst/>
              <a:ahLst/>
              <a:cxnLst/>
              <a:rect l="l" t="t" r="r" b="b"/>
              <a:pathLst>
                <a:path w="9144000" h="2937510">
                  <a:moveTo>
                    <a:pt x="914400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0" y="1958340"/>
                  </a:lnTo>
                  <a:lnTo>
                    <a:pt x="0" y="2937510"/>
                  </a:lnTo>
                  <a:lnTo>
                    <a:pt x="9144000" y="2937510"/>
                  </a:lnTo>
                  <a:lnTo>
                    <a:pt x="9144000" y="195834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739" y="1995465"/>
            <a:ext cx="8071484" cy="37807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i="1" spc="45" dirty="0">
                <a:solidFill>
                  <a:srgbClr val="132767"/>
                </a:solidFill>
                <a:latin typeface="Arial"/>
                <a:cs typeface="Arial"/>
              </a:rPr>
              <a:t>Chú</a:t>
            </a:r>
            <a:r>
              <a:rPr sz="2800" b="1" i="1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132767"/>
                </a:solidFill>
                <a:latin typeface="Arial"/>
                <a:cs typeface="Arial"/>
              </a:rPr>
              <a:t>ý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2475" marR="5080" indent="-334010" algn="just">
              <a:lnSpc>
                <a:spcPct val="100000"/>
              </a:lnSpc>
              <a:spcBef>
                <a:spcPts val="670"/>
              </a:spcBef>
              <a:buClr>
                <a:srgbClr val="184BB2"/>
              </a:buClr>
              <a:buChar char="-"/>
              <a:tabLst>
                <a:tab pos="753110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Chỉ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số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của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mảng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được đánh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từ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0, tức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là nếu  khai báo một mảng 3 phần tử thì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phần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tử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sẽ được tạo ra là a[0], a[1] và</a:t>
            </a:r>
            <a:r>
              <a:rPr sz="2800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a[2].</a:t>
            </a:r>
            <a:endParaRPr sz="2800">
              <a:latin typeface="Arial"/>
              <a:cs typeface="Arial"/>
            </a:endParaRPr>
          </a:p>
          <a:p>
            <a:pPr marL="752475" marR="5080" indent="-334010" algn="just">
              <a:lnSpc>
                <a:spcPct val="100000"/>
              </a:lnSpc>
              <a:spcBef>
                <a:spcPts val="675"/>
              </a:spcBef>
              <a:buClr>
                <a:srgbClr val="184BB2"/>
              </a:buClr>
              <a:buChar char="-"/>
              <a:tabLst>
                <a:tab pos="753110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phần tử của mảng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có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địa chỉ liên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tiếp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nhau trong bộ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nhớ. Tên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mảng biểu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thị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địa chỉ  phần tử đầu tiên của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mảng.</a:t>
            </a:r>
            <a:endParaRPr sz="2800">
              <a:latin typeface="Arial"/>
              <a:cs typeface="Arial"/>
            </a:endParaRPr>
          </a:p>
          <a:p>
            <a:pPr marL="752475" algn="just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Như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vậy ta có a =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&amp;a[0]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4261" y="980185"/>
            <a:ext cx="4291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MẢNG MỘT</a:t>
            </a:r>
            <a:r>
              <a:rPr sz="3600" spc="-75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CHIỀU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919274"/>
            <a:ext cx="7995284" cy="24155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5" dirty="0">
                <a:solidFill>
                  <a:srgbClr val="132767"/>
                </a:solidFill>
                <a:latin typeface="Arial"/>
                <a:cs typeface="Arial"/>
              </a:rPr>
              <a:t>Xuất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nhập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trên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dữ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liệu kiểu</a:t>
            </a:r>
            <a:r>
              <a:rPr sz="2800" b="1" spc="-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mảng</a:t>
            </a:r>
            <a:endParaRPr sz="2800">
              <a:latin typeface="Arial"/>
              <a:cs typeface="Arial"/>
            </a:endParaRPr>
          </a:p>
          <a:p>
            <a:pPr marL="752475" marR="5080" indent="-334010">
              <a:lnSpc>
                <a:spcPct val="100000"/>
              </a:lnSpc>
              <a:spcBef>
                <a:spcPts val="670"/>
              </a:spcBef>
              <a:buClr>
                <a:srgbClr val="184BB2"/>
              </a:buClr>
              <a:buFont typeface="Arial"/>
              <a:buChar char="-"/>
              <a:tabLst>
                <a:tab pos="851535" algn="l"/>
                <a:tab pos="852169" algn="l"/>
                <a:tab pos="1457960" algn="l"/>
                <a:tab pos="2203450" algn="l"/>
                <a:tab pos="2929255" algn="l"/>
                <a:tab pos="3676015" algn="l"/>
                <a:tab pos="4620895" algn="l"/>
                <a:tab pos="5109210" algn="l"/>
                <a:tab pos="5795645" algn="l"/>
                <a:tab pos="6125210" algn="l"/>
                <a:tab pos="7089140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ể	truy	cập	đến	ph</a:t>
            </a:r>
            <a:r>
              <a:rPr sz="2800" spc="5" dirty="0">
                <a:solidFill>
                  <a:srgbClr val="132767"/>
                </a:solidFill>
                <a:latin typeface="Arial"/>
                <a:cs typeface="Arial"/>
              </a:rPr>
              <a:t>ầ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	tử	thứ	k	trong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ả</a:t>
            </a:r>
            <a:r>
              <a:rPr sz="2800" spc="5" dirty="0">
                <a:solidFill>
                  <a:srgbClr val="132767"/>
                </a:solidFill>
                <a:latin typeface="Arial"/>
                <a:cs typeface="Arial"/>
              </a:rPr>
              <a:t>ng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chiều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A,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ta sử dụng cú pháp: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A[k]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851535" indent="-433705">
              <a:lnSpc>
                <a:spcPct val="100000"/>
              </a:lnSpc>
              <a:spcBef>
                <a:spcPts val="675"/>
              </a:spcBef>
              <a:buClr>
                <a:srgbClr val="184BB2"/>
              </a:buClr>
              <a:buChar char="-"/>
              <a:tabLst>
                <a:tab pos="851535" algn="l"/>
                <a:tab pos="852169" algn="l"/>
                <a:tab pos="1469390" algn="l"/>
                <a:tab pos="2127885" algn="l"/>
                <a:tab pos="2707640" algn="l"/>
                <a:tab pos="3664585" algn="l"/>
                <a:tab pos="4381500" algn="l"/>
                <a:tab pos="5238750" algn="l"/>
                <a:tab pos="6432550" algn="l"/>
                <a:tab pos="7863205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ó	thể	sử	dụng	các	hàm	</a:t>
            </a:r>
            <a:r>
              <a:rPr sz="2800" b="1" i="1" dirty="0">
                <a:solidFill>
                  <a:srgbClr val="132767"/>
                </a:solidFill>
                <a:latin typeface="Arial"/>
                <a:cs typeface="Arial"/>
              </a:rPr>
              <a:t>printf(	)/scanf(	)</a:t>
            </a:r>
            <a:endParaRPr sz="2800">
              <a:latin typeface="Arial"/>
              <a:cs typeface="Arial"/>
            </a:endParaRPr>
          </a:p>
          <a:p>
            <a:pPr marL="75247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hoặc </a:t>
            </a:r>
            <a:r>
              <a:rPr sz="2800" b="1" i="1" dirty="0">
                <a:solidFill>
                  <a:srgbClr val="132767"/>
                </a:solidFill>
                <a:latin typeface="Arial"/>
                <a:cs typeface="Arial"/>
              </a:rPr>
              <a:t>cout/cin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đối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 biến kiểu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mảng.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6517" y="673100"/>
            <a:ext cx="47669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MẢNG MỘT</a:t>
            </a:r>
            <a:r>
              <a:rPr spc="-1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621027"/>
            <a:ext cx="8221345" cy="531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3305" marR="5080" indent="-1031240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Nhập vào một dãy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nguyên. Tính và in ra màn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hình tổng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của các phần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tử trong</a:t>
            </a:r>
            <a:r>
              <a:rPr sz="2800" spc="-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mảng.</a:t>
            </a:r>
            <a:endParaRPr sz="2800">
              <a:latin typeface="Times New Roman"/>
              <a:cs typeface="Times New Roman"/>
            </a:endParaRPr>
          </a:p>
          <a:p>
            <a:pPr marL="1217930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void Nhap(int &amp;n,int a[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])</a:t>
            </a:r>
            <a:endParaRPr sz="2800">
              <a:latin typeface="Arial"/>
              <a:cs typeface="Arial"/>
            </a:endParaRPr>
          </a:p>
          <a:p>
            <a:pPr marL="121793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1841500" marR="45529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cout&lt;&lt;"Nhap so phan tu cua mang:</a:t>
            </a:r>
            <a:r>
              <a:rPr sz="28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";  cin&gt;&gt;n;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for(int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i=0;i&lt;n;i++)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275526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cout&lt;&lt;"a["&lt;&lt;i+1&lt;&lt;"]=";</a:t>
            </a:r>
            <a:endParaRPr sz="2800">
              <a:latin typeface="Arial"/>
              <a:cs typeface="Arial"/>
            </a:endParaRPr>
          </a:p>
          <a:p>
            <a:pPr marL="275526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cin&gt;&gt;a[i];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1793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6517" y="749299"/>
            <a:ext cx="47669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MẢNG MỘT</a:t>
            </a:r>
            <a:r>
              <a:rPr spc="-12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CHIỀU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1777238"/>
            <a:ext cx="3296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void InMang(int n,int</a:t>
            </a:r>
            <a:r>
              <a:rPr sz="24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a[])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5540" y="1777238"/>
            <a:ext cx="888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84580" y="2508758"/>
            <a:ext cx="24142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for(int</a:t>
            </a:r>
            <a:r>
              <a:rPr sz="24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i=0;i&lt;n;i++)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cout&lt;&lt;a[i]&lt;&lt;" ";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cout&lt;&lt;endl;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4580" y="3606038"/>
            <a:ext cx="1055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23179" y="2508758"/>
            <a:ext cx="175196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400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n,a[50];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Nhap(n,a);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InMang(n,a);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939" y="3971797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23179" y="3606038"/>
            <a:ext cx="3907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132767"/>
                </a:solidFill>
                <a:latin typeface="Arial"/>
                <a:cs typeface="Arial"/>
              </a:rPr>
              <a:t>cout&lt;&lt;"Tong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132767"/>
                </a:solidFill>
                <a:latin typeface="Arial"/>
                <a:cs typeface="Arial"/>
              </a:rPr>
              <a:t>"&lt;&lt;Tong(n,a);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5540" y="3971797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6939" y="4703317"/>
            <a:ext cx="2733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Tong(int n,int</a:t>
            </a:r>
            <a:r>
              <a:rPr sz="24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a[])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84580" y="5434838"/>
            <a:ext cx="349757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s=0;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for(int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i=0;i&lt;n;i++)</a:t>
            </a:r>
            <a:r>
              <a:rPr sz="24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s+=a[i];  return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 s;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6939" y="6532117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9683" y="782066"/>
            <a:ext cx="622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Chèn </a:t>
            </a:r>
            <a:r>
              <a:rPr sz="3600" spc="-5" dirty="0"/>
              <a:t>một </a:t>
            </a:r>
            <a:r>
              <a:rPr sz="3600" dirty="0"/>
              <a:t>phần tử vào</a:t>
            </a:r>
            <a:r>
              <a:rPr sz="3600" spc="-105" dirty="0"/>
              <a:t> </a:t>
            </a:r>
            <a:r>
              <a:rPr sz="3600" spc="-5" dirty="0"/>
              <a:t>mảng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32" y="1699513"/>
            <a:ext cx="8376284" cy="540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132767"/>
                </a:solidFill>
                <a:latin typeface="Arial"/>
                <a:cs typeface="Arial"/>
              </a:rPr>
              <a:t>Đầu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vào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Mảng A có n phần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tử,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vị trí chèn k, giá 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trị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cần chèn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X.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132767"/>
                </a:solidFill>
                <a:latin typeface="Arial"/>
                <a:cs typeface="Arial"/>
              </a:rPr>
              <a:t>Đầu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ra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Mảng A có n+1 phần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tử.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4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40" dirty="0">
                <a:solidFill>
                  <a:srgbClr val="132767"/>
                </a:solidFill>
                <a:latin typeface="Arial"/>
                <a:cs typeface="Arial"/>
              </a:rPr>
              <a:t>Giải</a:t>
            </a:r>
            <a:r>
              <a:rPr sz="2800" b="1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thuật:</a:t>
            </a:r>
            <a:endParaRPr sz="2800">
              <a:latin typeface="Arial"/>
              <a:cs typeface="Arial"/>
            </a:endParaRPr>
          </a:p>
          <a:p>
            <a:pPr marL="755650" marR="5080" indent="-285750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756285" algn="l"/>
              </a:tabLst>
            </a:pP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Bước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1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Dời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 phần tử của mảng A từ vị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trí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thứ k sang phải một vị</a:t>
            </a:r>
            <a:r>
              <a:rPr sz="28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trí</a:t>
            </a:r>
            <a:endParaRPr sz="2800">
              <a:latin typeface="Arial"/>
              <a:cs typeface="Arial"/>
            </a:endParaRPr>
          </a:p>
          <a:p>
            <a:pPr marR="2264410" algn="r">
              <a:lnSpc>
                <a:spcPct val="100000"/>
              </a:lnSpc>
              <a:spcBef>
                <a:spcPts val="675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for(i=n; i&gt;k; i--) A[i] =</a:t>
            </a:r>
            <a:r>
              <a:rPr sz="2800" i="1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A[i-1];</a:t>
            </a:r>
            <a:endParaRPr sz="2800">
              <a:latin typeface="Arial"/>
              <a:cs typeface="Arial"/>
            </a:endParaRPr>
          </a:p>
          <a:p>
            <a:pPr marL="285750" marR="2356485" indent="-285750" algn="r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285750" algn="l"/>
              </a:tabLst>
            </a:pP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Bước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2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Chèn giá trị X vào vị trí</a:t>
            </a:r>
            <a:r>
              <a:rPr sz="2800" spc="-10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  <a:spcBef>
                <a:spcPts val="675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A[k] =</a:t>
            </a:r>
            <a:r>
              <a:rPr sz="2800" i="1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132767"/>
                </a:solidFill>
                <a:latin typeface="Arial"/>
                <a:cs typeface="Arial"/>
              </a:rPr>
              <a:t>X;</a:t>
            </a:r>
            <a:endParaRPr sz="2800">
              <a:latin typeface="Arial"/>
              <a:cs typeface="Arial"/>
            </a:endParaRPr>
          </a:p>
          <a:p>
            <a:pPr marL="755650" indent="-286385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756285" algn="l"/>
              </a:tabLst>
            </a:pP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Bước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3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Tăng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kích thước của mảng lên 1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đơn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vị</a:t>
            </a:r>
            <a:endParaRPr sz="2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  <a:spcBef>
                <a:spcPts val="67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n++;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ABA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2003</Words>
  <Application>Microsoft Office PowerPoint</Application>
  <PresentationFormat>Custom</PresentationFormat>
  <Paragraphs>276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Times New Roman</vt:lpstr>
      <vt:lpstr>Calibri</vt:lpstr>
      <vt:lpstr>Tahoma</vt:lpstr>
      <vt:lpstr>Symbol</vt:lpstr>
      <vt:lpstr>Wingdings</vt:lpstr>
      <vt:lpstr>Courier New</vt:lpstr>
      <vt:lpstr>Office Theme</vt:lpstr>
      <vt:lpstr>PowerPoint Presentation</vt:lpstr>
      <vt:lpstr>MỤC TIÊU</vt:lpstr>
      <vt:lpstr>NỘI DUNG CHÍNH</vt:lpstr>
      <vt:lpstr>MẢNG MỘT CHIỀU</vt:lpstr>
      <vt:lpstr>MẢNG MỘT CHIỀU</vt:lpstr>
      <vt:lpstr>MẢNG MỘT CHIỀU</vt:lpstr>
      <vt:lpstr>MẢNG MỘT CHIỀU</vt:lpstr>
      <vt:lpstr>MẢNG MỘT CHIỀU</vt:lpstr>
      <vt:lpstr>Chèn một phần tử vào mảng</vt:lpstr>
      <vt:lpstr>Xóa một phần tử trong mảng</vt:lpstr>
      <vt:lpstr>MỘT SỐ THUẬT TOÁN CƠ BẢN</vt:lpstr>
      <vt:lpstr>MỘT SỐ THUẬT TOÁN CƠ BẢN</vt:lpstr>
      <vt:lpstr>Sắp xếp nổi bọt (Bubble sort)</vt:lpstr>
      <vt:lpstr>Sắp xếp nhanh (Quick sort)</vt:lpstr>
      <vt:lpstr>Sắp xếp nhanh (Quick sort)</vt:lpstr>
      <vt:lpstr>Sắp xếp nhanh (Quick sort)</vt:lpstr>
      <vt:lpstr>Các thuật toán tìm kiếm</vt:lpstr>
      <vt:lpstr>Các thuật toán tìm kiếm</vt:lpstr>
      <vt:lpstr>MẢNG HAI CHIỀU</vt:lpstr>
      <vt:lpstr>MẢNG HAI CHIỀU</vt:lpstr>
      <vt:lpstr>MẢNG HAI CHIỀU</vt:lpstr>
      <vt:lpstr>MẢNG HAI CHIỀU</vt:lpstr>
      <vt:lpstr>MẢNG HAI CHIỀU</vt:lpstr>
      <vt:lpstr>CON TRỎ VÀ MẢNG</vt:lpstr>
      <vt:lpstr>CON TRỎ VÀ MẢNG</vt:lpstr>
      <vt:lpstr>CON TRỎ VÀ MẢNG</vt:lpstr>
      <vt:lpstr>CON TRỎ VÀ MẢNG</vt:lpstr>
      <vt:lpstr>CON TRỎ VÀ MẢNG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Bai 5. Mang va con tro.pptx</dc:title>
  <dc:creator>Pham Anh Phuong</dc:creator>
  <cp:lastModifiedBy>Windows User</cp:lastModifiedBy>
  <cp:revision>1</cp:revision>
  <dcterms:created xsi:type="dcterms:W3CDTF">2020-06-03T05:35:00Z</dcterms:created>
  <dcterms:modified xsi:type="dcterms:W3CDTF">2020-06-30T08:35:07Z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2013-11-13T00:00:00Z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2020-06-03T00:00:00Z</vt:filetime>
  </property>
</Properties>
</file>